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73" r:id="rId7"/>
    <p:sldId id="262" r:id="rId8"/>
    <p:sldId id="263" r:id="rId9"/>
    <p:sldId id="274" r:id="rId10"/>
    <p:sldId id="264" r:id="rId11"/>
    <p:sldId id="265" r:id="rId12"/>
    <p:sldId id="266" r:id="rId13"/>
    <p:sldId id="275" r:id="rId14"/>
    <p:sldId id="267" r:id="rId15"/>
    <p:sldId id="268" r:id="rId16"/>
    <p:sldId id="269" r:id="rId17"/>
    <p:sldId id="270" r:id="rId18"/>
    <p:sldId id="271" r:id="rId19"/>
    <p:sldId id="272" r:id="rId20"/>
    <p:sldId id="277" r:id="rId21"/>
    <p:sldId id="276" r:id="rId22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5072" autoAdjust="0"/>
  </p:normalViewPr>
  <p:slideViewPr>
    <p:cSldViewPr>
      <p:cViewPr varScale="1">
        <p:scale>
          <a:sx n="62" d="100"/>
          <a:sy n="62" d="100"/>
        </p:scale>
        <p:origin x="-15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488A79F1-83ED-4272-B52A-AE8E17DF3B1F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BAEB3528-2294-4499-971D-3F6C5666D2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15357340-EF52-4693-902D-3202996C9291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E9F14B85-6390-4B8A-A79B-514BE87CC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8116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14B85-6390-4B8A-A79B-514BE87CCE8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14B85-6390-4B8A-A79B-514BE87CCE8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6528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4953000"/>
          </a:xfrm>
        </p:spPr>
        <p:txBody>
          <a:bodyPr>
            <a:normAutofit/>
          </a:bodyPr>
          <a:lstStyle/>
          <a:p>
            <a:r>
              <a:rPr lang="en-US" sz="3100" b="1" dirty="0" smtClean="0">
                <a:solidFill>
                  <a:schemeClr val="accent2"/>
                </a:solidFill>
              </a:rPr>
              <a:t>STUDY ON PERFORMANCE OF DIFFERENT DYNAMIC TRACK STABLIZER IN USE ON IR</a:t>
            </a:r>
            <a:br>
              <a:rPr lang="en-US" sz="3100" b="1" dirty="0" smtClean="0">
                <a:solidFill>
                  <a:schemeClr val="accent2"/>
                </a:solidFill>
              </a:rPr>
            </a:br>
            <a:r>
              <a:rPr lang="en-US" sz="3100" b="1" dirty="0"/>
              <a:t/>
            </a:r>
            <a:br>
              <a:rPr lang="en-US" sz="3100" b="1" dirty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>
                <a:solidFill>
                  <a:schemeClr val="accent1"/>
                </a:solidFill>
              </a:rPr>
              <a:t>By</a:t>
            </a:r>
            <a:br>
              <a:rPr lang="en-US" sz="3100" b="1" dirty="0" smtClean="0">
                <a:solidFill>
                  <a:schemeClr val="accent1"/>
                </a:solidFill>
              </a:rPr>
            </a:br>
            <a:r>
              <a:rPr lang="en-US" sz="3100" b="1" dirty="0" smtClean="0">
                <a:solidFill>
                  <a:schemeClr val="accent1"/>
                </a:solidFill>
              </a:rPr>
              <a:t>TMM </a:t>
            </a:r>
            <a:r>
              <a:rPr lang="en-US" sz="3100" b="1" dirty="0" err="1" smtClean="0">
                <a:solidFill>
                  <a:schemeClr val="accent1"/>
                </a:solidFill>
              </a:rPr>
              <a:t>Dte</a:t>
            </a:r>
            <a:r>
              <a:rPr lang="en-US" sz="3100" b="1" dirty="0" smtClean="0">
                <a:solidFill>
                  <a:schemeClr val="accent1"/>
                </a:solidFill>
              </a:rPr>
              <a:t> of RDSO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BALLAST RESISTANCE AT BCM SITE</a:t>
            </a:r>
            <a:endParaRPr lang="en-US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828800"/>
          <a:ext cx="8229600" cy="3649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2438400"/>
                <a:gridCol w="25908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of sleeper tested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Lateral</a:t>
                      </a:r>
                      <a:r>
                        <a:rPr lang="en-US" baseline="0" dirty="0" smtClean="0"/>
                        <a:t> resistance per sleeper</a:t>
                      </a:r>
                      <a:endParaRPr lang="en-US" dirty="0"/>
                    </a:p>
                  </a:txBody>
                  <a:tcPr/>
                </a:tc>
              </a:tr>
              <a:tr h="740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Calibri"/>
                        </a:rPr>
                        <a:t>Ballast Resistance just after </a:t>
                      </a:r>
                      <a:r>
                        <a:rPr lang="en-US" sz="1400" dirty="0" smtClean="0">
                          <a:latin typeface="Arial"/>
                          <a:ea typeface="Times New Roman"/>
                          <a:cs typeface="Calibri"/>
                        </a:rPr>
                        <a:t>Tamping </a:t>
                      </a:r>
                      <a:r>
                        <a:rPr lang="en-US" sz="1400" dirty="0">
                          <a:latin typeface="Arial"/>
                          <a:ea typeface="Times New Roman"/>
                          <a:cs typeface="Calibri"/>
                        </a:rPr>
                        <a:t>Machine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Calibri"/>
                        </a:rPr>
                        <a:t>325 kg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740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Calibri"/>
                        </a:rPr>
                        <a:t>Ballast Resistance after , Tamping and DTS M/c - Plasser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Calibri"/>
                        </a:rPr>
                        <a:t>430 </a:t>
                      </a:r>
                      <a:r>
                        <a:rPr lang="en-US" sz="1400" b="1" dirty="0" smtClean="0">
                          <a:latin typeface="Arial"/>
                          <a:ea typeface="Times New Roman"/>
                          <a:cs typeface="Calibri"/>
                        </a:rPr>
                        <a:t>kg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(32. 5 %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 increase</a:t>
                      </a:r>
                      <a:r>
                        <a:rPr lang="en-US" sz="1400" b="1" baseline="0" dirty="0" smtClean="0">
                          <a:latin typeface="Arial"/>
                          <a:ea typeface="Times New Roman"/>
                          <a:cs typeface="Calibri"/>
                        </a:rPr>
                        <a:t>)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740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Calibri"/>
                        </a:rPr>
                        <a:t>Ballast Resistance after , Tamping and DTS M/c - METEX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Calibri"/>
                        </a:rPr>
                        <a:t>415 </a:t>
                      </a:r>
                      <a:r>
                        <a:rPr lang="en-US" sz="1400" b="1" dirty="0" smtClean="0">
                          <a:latin typeface="Arial"/>
                          <a:ea typeface="Times New Roman"/>
                          <a:cs typeface="Calibri"/>
                        </a:rPr>
                        <a:t>kg (28 % increase)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740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Calibri"/>
                        </a:rPr>
                        <a:t>Ballast Resistance after , Tamping and DTS M/c - BHEL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Calibri"/>
                        </a:rPr>
                        <a:t>392.5 </a:t>
                      </a:r>
                      <a:r>
                        <a:rPr lang="en-US" sz="1400" b="1" dirty="0" smtClean="0">
                          <a:latin typeface="Arial"/>
                          <a:ea typeface="Times New Roman"/>
                          <a:cs typeface="Calibri"/>
                        </a:rPr>
                        <a:t>kg ( 20.76 % increase)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b="1" dirty="0" smtClean="0">
                <a:solidFill>
                  <a:schemeClr val="accent1"/>
                </a:solidFill>
              </a:rPr>
              <a:t>EFFECT ON BRIDGES, TUNNELS, BUILDING ETC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81000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NO DIRECT METHOD COULD BE FOUND. </a:t>
            </a:r>
          </a:p>
          <a:p>
            <a:pPr algn="just"/>
            <a:r>
              <a:rPr lang="en-US" u="sng" dirty="0" smtClean="0"/>
              <a:t>STRESS GENERATED ON RAIL BY THE DIFFERENT MACHINES IS COMPARED WITH THE ONE GENERATED BY TRAIN</a:t>
            </a:r>
          </a:p>
          <a:p>
            <a:pPr algn="just"/>
            <a:r>
              <a:rPr lang="en-US" u="sng" dirty="0" smtClean="0"/>
              <a:t>INSTRUMENTED </a:t>
            </a:r>
            <a:r>
              <a:rPr lang="en-US" u="sng" dirty="0"/>
              <a:t>RAIL </a:t>
            </a:r>
            <a:r>
              <a:rPr lang="en-US" dirty="0"/>
              <a:t>WAS USED FOR THE PURPOSE</a:t>
            </a:r>
          </a:p>
          <a:p>
            <a:pPr algn="just">
              <a:buNone/>
            </a:pP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EFFECT ON BRIDGES, TUNNELS, BUILDING </a:t>
            </a:r>
            <a:r>
              <a:rPr lang="en-US" sz="3200" b="1" dirty="0" smtClean="0">
                <a:solidFill>
                  <a:schemeClr val="accent1"/>
                </a:solidFill>
              </a:rPr>
              <a:t>ETC </a:t>
            </a:r>
            <a:r>
              <a:rPr lang="en-US" sz="3200" b="1" dirty="0" err="1" smtClean="0">
                <a:solidFill>
                  <a:schemeClr val="accent1"/>
                </a:solidFill>
              </a:rPr>
              <a:t>Contd</a:t>
            </a:r>
            <a:r>
              <a:rPr lang="en-US" sz="3200" b="1" dirty="0" smtClean="0">
                <a:solidFill>
                  <a:schemeClr val="accent1"/>
                </a:solidFill>
              </a:rPr>
              <a:t>…</a:t>
            </a:r>
            <a:endParaRPr lang="en-US" sz="48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A 6.76 METER RAIL WAS PREPARED .</a:t>
            </a:r>
          </a:p>
          <a:p>
            <a:pPr algn="just"/>
            <a:r>
              <a:rPr lang="en-US" dirty="0" smtClean="0"/>
              <a:t>STRAIN GAUGES ON THREE LOCATIONS AT EQUAL DISTANCE TO ACCOMMODATE THEM IN BETWEEN THE SLEEPER CENTRE.</a:t>
            </a:r>
          </a:p>
          <a:p>
            <a:pPr algn="just"/>
            <a:r>
              <a:rPr lang="en-US" dirty="0" smtClean="0"/>
              <a:t>3 NOS. OF STRAIN GAUGES (10MM SIZE-120 OHMS) WERE FIXED AT THREE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FIXING OF STRAIN GAUGES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295400"/>
            <a:ext cx="6858000" cy="441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15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2825750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33400"/>
            <a:ext cx="2849563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3350304"/>
            <a:ext cx="2825750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9204" y="3350305"/>
            <a:ext cx="3003550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STRESS GENERATED BY DTS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17965477"/>
              </p:ext>
            </p:extLst>
          </p:nvPr>
        </p:nvGraphicFramePr>
        <p:xfrm>
          <a:off x="457200" y="1600200"/>
          <a:ext cx="8229600" cy="441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741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Calibri"/>
                        </a:rPr>
                        <a:t>Case</a:t>
                      </a:r>
                      <a:r>
                        <a:rPr lang="en-US" sz="1400" b="1" dirty="0">
                          <a:latin typeface="Arial"/>
                          <a:ea typeface="Times New Roman"/>
                          <a:cs typeface="Calibri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Maxm</a:t>
                      </a:r>
                      <a:r>
                        <a:rPr lang="en-US" dirty="0" smtClean="0"/>
                        <a:t> Tensile</a:t>
                      </a:r>
                      <a:r>
                        <a:rPr lang="en-US" baseline="0" dirty="0" smtClean="0"/>
                        <a:t> stress</a:t>
                      </a:r>
                    </a:p>
                    <a:p>
                      <a:pPr algn="ctr"/>
                      <a:r>
                        <a:rPr lang="en-US" baseline="0" dirty="0" smtClean="0"/>
                        <a:t>Kg/</a:t>
                      </a:r>
                      <a:r>
                        <a:rPr lang="en-US" baseline="0" dirty="0" err="1" smtClean="0"/>
                        <a:t>sqcm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Maxm</a:t>
                      </a:r>
                      <a:r>
                        <a:rPr lang="en-US" dirty="0" smtClean="0"/>
                        <a:t> Compressive stress</a:t>
                      </a:r>
                    </a:p>
                    <a:p>
                      <a:pPr algn="ctr"/>
                      <a:r>
                        <a:rPr lang="en-US" dirty="0" smtClean="0"/>
                        <a:t>Kg/</a:t>
                      </a:r>
                      <a:r>
                        <a:rPr lang="en-US" dirty="0" err="1" smtClean="0"/>
                        <a:t>Sqcm</a:t>
                      </a:r>
                      <a:endParaRPr lang="en-US" dirty="0"/>
                    </a:p>
                  </a:txBody>
                  <a:tcPr/>
                </a:tc>
              </a:tr>
              <a:tr h="7356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Calibri"/>
                        </a:rPr>
                        <a:t>Passenger Train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484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272.25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56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Calibri"/>
                        </a:rPr>
                        <a:t>Goods Train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665.5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423.5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56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Calibri"/>
                        </a:rPr>
                        <a:t>M/S Plasser and </a:t>
                      </a:r>
                      <a:r>
                        <a:rPr lang="en-US" sz="1400" dirty="0" err="1">
                          <a:latin typeface="Arial"/>
                          <a:ea typeface="Times New Roman"/>
                          <a:cs typeface="Calibri"/>
                        </a:rPr>
                        <a:t>Theurer</a:t>
                      </a:r>
                      <a:r>
                        <a:rPr lang="en-US" sz="1400" dirty="0">
                          <a:latin typeface="Arial"/>
                          <a:ea typeface="Times New Roman"/>
                          <a:cs typeface="Calibri"/>
                        </a:rPr>
                        <a:t> DTS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514.25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332.75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56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Calibri"/>
                        </a:rPr>
                        <a:t>M/S BHEL- DTS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605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302.5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56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Calibri"/>
                        </a:rPr>
                        <a:t>M/S METEX- DTS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786.5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MEASUREMENT OF CROSS LEVEL  AND SETTLEMENT BEFORE AND AFTER STABILIZING.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46405863"/>
              </p:ext>
            </p:extLst>
          </p:nvPr>
        </p:nvGraphicFramePr>
        <p:xfrm>
          <a:off x="457200" y="1600200"/>
          <a:ext cx="7924800" cy="4495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5493"/>
                <a:gridCol w="2817707"/>
                <a:gridCol w="2641600"/>
              </a:tblGrid>
              <a:tr h="13591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Machine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Settlement after DTS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Max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modification of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X-L  by DTS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4151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7841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Plasser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4-8 mm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 mm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415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3-14 mm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 mm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41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Bhel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2-6 mm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 mm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FURTHER STUDY TO BE DONE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RATE OF INCREASE OF CONSOLIDATION UNDER TRAIN LOAD (ONE DTS RUN EQUIVALENT TO HOW MUCH GMT) .</a:t>
            </a:r>
          </a:p>
          <a:p>
            <a:pPr algn="just"/>
            <a:r>
              <a:rPr lang="en-US" dirty="0" smtClean="0"/>
              <a:t>RETENTIVITY OF TRACK PARAMETERS  AFTER PASSING OF TRAIN WHEN DTS IS NOT USED AND WHEN DTS IS USED.</a:t>
            </a:r>
          </a:p>
          <a:p>
            <a:pPr algn="just"/>
            <a:r>
              <a:rPr lang="en-US" dirty="0" smtClean="0"/>
              <a:t>RELATION BETWEEN GENERAL LIFT AND LOSS OF CONSOLIDATION.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CONCLUSION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smtClean="0"/>
              <a:t>IMMEDIATELY AFTER TAMPING , BALLAST RESISTANCE IS REDUCED TO 46 % OF ORIGINAL VALUE. IMMEDIATE CONSOLIDATION BY DTS INCREASES IT BY 38 %.</a:t>
            </a:r>
          </a:p>
          <a:p>
            <a:pPr algn="just"/>
            <a:r>
              <a:rPr lang="en-US" dirty="0" smtClean="0"/>
              <a:t>THUS:</a:t>
            </a:r>
          </a:p>
          <a:p>
            <a:pPr lvl="1" algn="just"/>
            <a:r>
              <a:rPr lang="en-US" dirty="0" smtClean="0"/>
              <a:t>RETENTION OF TRACK PARAMETERS AFTER PASSING OF TRAIN SHOULD BE BETTER.</a:t>
            </a:r>
          </a:p>
          <a:p>
            <a:pPr lvl="1" algn="just"/>
            <a:r>
              <a:rPr lang="en-US" dirty="0" smtClean="0"/>
              <a:t>DURING SUMMER IT IS ALL THE MORE IMPORTANT TO USE DTS TO RECOUP LATERAL BALLAST RESISTANCE IMMEDIATELY AFTER TAMPING.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CONCLUSION </a:t>
            </a:r>
            <a:r>
              <a:rPr lang="en-US" b="1" dirty="0" err="1" smtClean="0">
                <a:solidFill>
                  <a:schemeClr val="accent1"/>
                </a:solidFill>
              </a:rPr>
              <a:t>Contd</a:t>
            </a:r>
            <a:r>
              <a:rPr lang="en-US" b="1" dirty="0" smtClean="0">
                <a:solidFill>
                  <a:schemeClr val="accent1"/>
                </a:solidFill>
              </a:rPr>
              <a:t>…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PLASSER  AND BHEL DTS DOES NOT GENERATE STRESS MORE THAN THAT BY TRAIN AND ARE SAFE FOR BRIDGES AND BUILDINGS FROM STRESS CONSIDERATION.</a:t>
            </a:r>
          </a:p>
          <a:p>
            <a:pPr algn="just"/>
            <a:r>
              <a:rPr lang="en-US" dirty="0" smtClean="0"/>
              <a:t>HOWEVER RESONANCE EFFECT TO BE TAKEN SEPARATELY.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2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36638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accent1"/>
                </a:solidFill>
              </a:rPr>
              <a:t>PERFORMANCE ASPECTS STUDIED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Improvement of lateral ballast resistance at maintenance  site just  after tamping.</a:t>
            </a:r>
          </a:p>
          <a:p>
            <a:pPr algn="just"/>
            <a:r>
              <a:rPr lang="en-US" dirty="0" smtClean="0"/>
              <a:t>Improvement of lateral ballast resistance at BCM Working site . </a:t>
            </a:r>
          </a:p>
          <a:p>
            <a:pPr algn="just"/>
            <a:r>
              <a:rPr lang="en-US" dirty="0" smtClean="0"/>
              <a:t>Effectiveness of the machine in obtaining the durable section. ( For this the improvement/deterioration in TRC result shall be monitored for three consecutive TRC runs)</a:t>
            </a:r>
          </a:p>
          <a:p>
            <a:pPr algn="just"/>
            <a:r>
              <a:rPr lang="en-US" dirty="0" smtClean="0"/>
              <a:t>Effect of DTS on bridges, tunnels cabins etc.</a:t>
            </a:r>
          </a:p>
          <a:p>
            <a:pPr algn="just"/>
            <a:r>
              <a:rPr lang="en-US" dirty="0" smtClean="0"/>
              <a:t>Settlement and Retention of Cross Level before and after stabilization.</a:t>
            </a:r>
          </a:p>
          <a:p>
            <a:pPr algn="just"/>
            <a:r>
              <a:rPr lang="en-US" dirty="0" smtClean="0"/>
              <a:t>Maintenance and reliability aspect of different machines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</a:t>
            </a:r>
            <a:r>
              <a:rPr lang="en-US" b="1" dirty="0" smtClean="0">
                <a:solidFill>
                  <a:schemeClr val="accent1"/>
                </a:solidFill>
              </a:rPr>
              <a:t>THANK YOU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BHEL Driving and vibration is electrically operated. Traction motor is used for driving.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SALIENT FEATURES OF DIFFERENT MACHINES</a:t>
            </a:r>
            <a:endParaRPr lang="en-US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24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2057400"/>
                <a:gridCol w="2194560"/>
                <a:gridCol w="1645920"/>
                <a:gridCol w="1645920"/>
              </a:tblGrid>
              <a:tr h="6612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S.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no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Salient Feature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  <a:cs typeface="Calibri"/>
                        </a:rPr>
                        <a:t>PLASSER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  <a:cs typeface="Calibri"/>
                        </a:rPr>
                        <a:t>DTS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  <a:cs typeface="Calibri"/>
                        </a:rPr>
                        <a:t>BHEL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  <a:cs typeface="Calibri"/>
                        </a:rPr>
                        <a:t>DTS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Times New Roman"/>
                          <a:cs typeface="Calibri"/>
                        </a:rPr>
                        <a:t>METEX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Times New Roman"/>
                          <a:cs typeface="Calibri"/>
                        </a:rPr>
                        <a:t>DTS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6612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Stabilizing Units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2 stabilizing units with 4 guide roller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2 stabilizing units with 4 guide roller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3 stabilizing units with6 guide roller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6612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Vibration frequency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0-45 Hz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horizontal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0-45 Hz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horizontal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Vertical (0-49 Hz)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horizontal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(20-25 Hz)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5829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3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Working Speed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0-3 </a:t>
                      </a:r>
                      <a:r>
                        <a:rPr lang="en-US" sz="1200" dirty="0" err="1">
                          <a:latin typeface="Arial"/>
                          <a:ea typeface="Times New Roman"/>
                          <a:cs typeface="Calibri"/>
                        </a:rPr>
                        <a:t>kmph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0-2.5 kmph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0-2.5 kmph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5829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4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Vertical preload 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240KN max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50 - 240KN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320 KN max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9918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5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Working Mode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Variable vertical preload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 (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levelling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 mode)&amp;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constant vertical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preload (Settlement mode)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Variable vertical preload &amp; constant vertical preload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Calibri"/>
                        </a:rPr>
                        <a:t>Variable vertical preload &amp; constant vertical preload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5829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6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weight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58 t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64.5 t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60t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M/C PARAMETERS KEPT DURING TRIAL</a:t>
            </a:r>
            <a:endParaRPr lang="en-US" dirty="0">
              <a:solidFill>
                <a:schemeClr val="accent1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609600" y="2438400"/>
          <a:ext cx="8229601" cy="2895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99"/>
                <a:gridCol w="1600200"/>
                <a:gridCol w="1447801"/>
                <a:gridCol w="1752599"/>
                <a:gridCol w="1371601"/>
                <a:gridCol w="1371601"/>
              </a:tblGrid>
              <a:tr h="6233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S.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no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Name of machine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Mode of Working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Vibration frequency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Worked Speed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Load Applied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549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1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  <a:cs typeface="Calibri"/>
                        </a:rPr>
                        <a:t>  DTS    Plasser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settlement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35 Hz (horizontal)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1.5kmph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120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5496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2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  <a:cs typeface="Calibri"/>
                        </a:rPr>
                        <a:t>  DTS    BHEL  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settlement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35  Hz (horizontal)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1.5kmph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120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6233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Calibri"/>
                        </a:rPr>
                        <a:t>3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latin typeface="Arial"/>
                          <a:ea typeface="Times New Roman"/>
                          <a:cs typeface="Calibri"/>
                        </a:rPr>
                        <a:t>  DTS    METEX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settlement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45  Hz </a:t>
                      </a:r>
                      <a:r>
                        <a:rPr lang="en-US" sz="1200" dirty="0" smtClean="0">
                          <a:latin typeface="Arial"/>
                          <a:ea typeface="Times New Roman"/>
                          <a:cs typeface="Calibri"/>
                        </a:rPr>
                        <a:t>(vertical</a:t>
                      </a: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)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1.5kmph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Calibri"/>
                        </a:rPr>
                        <a:t>160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549607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Calibri"/>
                        </a:rPr>
                        <a:t>GENERAL LIFT ON WST WAS KEPT AS  50 mm</a:t>
                      </a:r>
                      <a:endParaRPr lang="en-US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60438"/>
          </a:xfrm>
        </p:spPr>
        <p:txBody>
          <a:bodyPr>
            <a:normAutofit fontScale="90000"/>
          </a:bodyPr>
          <a:lstStyle/>
          <a:p>
            <a:pPr lvl="0"/>
            <a:r>
              <a:rPr lang="en-US" sz="2700" b="1" dirty="0" smtClean="0">
                <a:solidFill>
                  <a:schemeClr val="accent1"/>
                </a:solidFill>
              </a:rPr>
              <a:t>COMPARATIVE STUDY OF BALLAST RESISTANCE AFTER WORKING OF TAMPING AND DIFFERENT DTS MACHINES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>
                <a:solidFill>
                  <a:schemeClr val="accent6"/>
                </a:solidFill>
              </a:rPr>
              <a:t>Following measurement were taken:</a:t>
            </a:r>
          </a:p>
          <a:p>
            <a:pPr lvl="1"/>
            <a:r>
              <a:rPr lang="en-US" dirty="0" smtClean="0"/>
              <a:t>Measurement of initial ballast resistance  for individual sleeper in consolidated track.</a:t>
            </a:r>
          </a:p>
          <a:p>
            <a:pPr lvl="1"/>
            <a:r>
              <a:rPr lang="en-US" dirty="0" smtClean="0"/>
              <a:t>Measurement of ballast resistance just after tamping</a:t>
            </a:r>
          </a:p>
          <a:p>
            <a:pPr lvl="1"/>
            <a:r>
              <a:rPr lang="en-US" dirty="0" smtClean="0"/>
              <a:t>Measurement of ballast resistance after working of DTS machine</a:t>
            </a:r>
          </a:p>
          <a:p>
            <a:pPr lvl="1">
              <a:buNone/>
            </a:pPr>
            <a:r>
              <a:rPr lang="en-US" b="1" dirty="0" smtClean="0">
                <a:solidFill>
                  <a:schemeClr val="accent6"/>
                </a:solidFill>
              </a:rPr>
              <a:t>Method of Measurement of Ballast Resistance</a:t>
            </a:r>
            <a:endParaRPr lang="en-US" dirty="0" smtClean="0">
              <a:solidFill>
                <a:schemeClr val="accent6"/>
              </a:solidFill>
            </a:endParaRPr>
          </a:p>
          <a:p>
            <a:pPr lvl="1"/>
            <a:r>
              <a:rPr lang="en-US" dirty="0" smtClean="0"/>
              <a:t>Rail Post erected just adjacent to the sleeper for taking the reaction.</a:t>
            </a:r>
          </a:p>
          <a:p>
            <a:pPr lvl="1"/>
            <a:r>
              <a:rPr lang="en-US" dirty="0" smtClean="0"/>
              <a:t>Hydraulic Jack with proving ring  was used for applying and measuring load in Kg.</a:t>
            </a:r>
          </a:p>
          <a:p>
            <a:pPr lvl="1"/>
            <a:r>
              <a:rPr lang="en-US" dirty="0" smtClean="0"/>
              <a:t>Dial gauge was used on other side to measure deflection.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5801"/>
            <a:ext cx="2719388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685801"/>
            <a:ext cx="2615024" cy="2176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33799"/>
            <a:ext cx="2719388" cy="246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66756"/>
            <a:ext cx="2921000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3559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BALLAST RESISTANCE AT MAINTENANACE TAMPING SITE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09798"/>
          <a:ext cx="8305800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/>
                <a:gridCol w="2768600"/>
                <a:gridCol w="2768600"/>
              </a:tblGrid>
              <a:tr h="53285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of Sleepers  tested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Average value</a:t>
                      </a:r>
                      <a:endParaRPr lang="en-US" dirty="0"/>
                    </a:p>
                  </a:txBody>
                  <a:tcPr/>
                </a:tc>
              </a:tr>
              <a:tr h="5328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Calibri"/>
                        </a:rPr>
                        <a:t>Initial ballast resistance 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en-US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1433 Kg</a:t>
                      </a:r>
                      <a:endParaRPr lang="en-US" dirty="0"/>
                    </a:p>
                  </a:txBody>
                  <a:tcPr/>
                </a:tc>
              </a:tr>
              <a:tr h="705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Calibri"/>
                        </a:rPr>
                        <a:t>Ballast Resistance just after Tamping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en-US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663 Kg  </a:t>
                      </a:r>
                    </a:p>
                    <a:p>
                      <a:pPr algn="ctr"/>
                      <a:r>
                        <a:rPr lang="en-US" dirty="0" smtClean="0"/>
                        <a:t>(46.26% of initial)</a:t>
                      </a:r>
                      <a:endParaRPr lang="en-US" dirty="0"/>
                    </a:p>
                  </a:txBody>
                  <a:tcPr/>
                </a:tc>
              </a:tr>
              <a:tr h="705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Calibri"/>
                        </a:rPr>
                        <a:t>Ballast Resistance after working of DTS – Plasser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en-US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914 kg</a:t>
                      </a:r>
                    </a:p>
                    <a:p>
                      <a:pPr algn="ctr"/>
                      <a:r>
                        <a:rPr lang="en-US" dirty="0" smtClean="0"/>
                        <a:t>(63.78% of initial)</a:t>
                      </a:r>
                      <a:endParaRPr lang="en-US" dirty="0"/>
                    </a:p>
                  </a:txBody>
                  <a:tcPr/>
                </a:tc>
              </a:tr>
              <a:tr h="705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Calibri"/>
                        </a:rPr>
                        <a:t>Ballast Resistance after working of DTS – METEX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836 kg</a:t>
                      </a:r>
                    </a:p>
                    <a:p>
                      <a:pPr algn="ctr"/>
                      <a:r>
                        <a:rPr lang="en-US" dirty="0" smtClean="0"/>
                        <a:t>(58.339% of initial)</a:t>
                      </a:r>
                      <a:endParaRPr lang="en-US" dirty="0"/>
                    </a:p>
                  </a:txBody>
                  <a:tcPr/>
                </a:tc>
              </a:tr>
              <a:tr h="705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Calibri"/>
                        </a:rPr>
                        <a:t>Ballast Resistance after working of DTS – BHEL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767 Kg</a:t>
                      </a:r>
                    </a:p>
                    <a:p>
                      <a:pPr algn="ctr"/>
                      <a:r>
                        <a:rPr lang="en-US" dirty="0" smtClean="0"/>
                        <a:t>(53.52% of initial)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b="1" dirty="0" smtClean="0">
                <a:solidFill>
                  <a:schemeClr val="accent1"/>
                </a:solidFill>
              </a:rPr>
              <a:t>COMPARATIVE STUDY OF BALLAST RESISTANCE AFTER WORKING OF BCM Contd..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667000"/>
            <a:ext cx="3429000" cy="2517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666999"/>
            <a:ext cx="3326791" cy="2517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7772400" cy="566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067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867</Words>
  <Application>Microsoft Office PowerPoint</Application>
  <PresentationFormat>On-screen Show (4:3)</PresentationFormat>
  <Paragraphs>189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STUDY ON PERFORMANCE OF DIFFERENT DYNAMIC TRACK STABLIZER IN USE ON IR   By TMM Dte of RDSO </vt:lpstr>
      <vt:lpstr>PERFORMANCE ASPECTS STUDIED  </vt:lpstr>
      <vt:lpstr>SALIENT FEATURES OF DIFFERENT MACHINES</vt:lpstr>
      <vt:lpstr>M/C PARAMETERS KEPT DURING TRIAL</vt:lpstr>
      <vt:lpstr>COMPARATIVE STUDY OF BALLAST RESISTANCE AFTER WORKING OF TAMPING AND DIFFERENT DTS MACHINES </vt:lpstr>
      <vt:lpstr>Slide 6</vt:lpstr>
      <vt:lpstr>BALLAST RESISTANCE AT MAINTENANACE TAMPING SITE</vt:lpstr>
      <vt:lpstr>COMPARATIVE STUDY OF BALLAST RESISTANCE AFTER WORKING OF BCM Contd..  </vt:lpstr>
      <vt:lpstr>Slide 9</vt:lpstr>
      <vt:lpstr>BALLAST RESISTANCE AT BCM SITE</vt:lpstr>
      <vt:lpstr>EFFECT ON BRIDGES, TUNNELS, BUILDING ETC </vt:lpstr>
      <vt:lpstr>EFFECT ON BRIDGES, TUNNELS, BUILDING ETC Contd…</vt:lpstr>
      <vt:lpstr>FIXING OF STRAIN GAUGES</vt:lpstr>
      <vt:lpstr>Slide 14</vt:lpstr>
      <vt:lpstr>STRESS GENERATED BY DTS</vt:lpstr>
      <vt:lpstr>MEASUREMENT OF CROSS LEVEL  AND SETTLEMENT BEFORE AND AFTER STABILIZING. </vt:lpstr>
      <vt:lpstr>FURTHER STUDY TO BE DONE</vt:lpstr>
      <vt:lpstr>CONCLUSION</vt:lpstr>
      <vt:lpstr>CONCLUSION Contd…</vt:lpstr>
      <vt:lpstr>Slide 20</vt:lpstr>
      <vt:lpstr>Slide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COMPARATIVE PERFORMANCE OF DIFFERENT TYPES OF DYNAMIC TRACK STABLIZER </dc:title>
  <dc:creator>delhi</dc:creator>
  <cp:lastModifiedBy>Anil Choudhary</cp:lastModifiedBy>
  <cp:revision>54</cp:revision>
  <dcterms:created xsi:type="dcterms:W3CDTF">2006-08-16T00:00:00Z</dcterms:created>
  <dcterms:modified xsi:type="dcterms:W3CDTF">2014-08-22T02:47:05Z</dcterms:modified>
</cp:coreProperties>
</file>