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1" r:id="rId3"/>
    <p:sldId id="259" r:id="rId4"/>
    <p:sldId id="288" r:id="rId5"/>
    <p:sldId id="290" r:id="rId6"/>
    <p:sldId id="267" r:id="rId7"/>
    <p:sldId id="272" r:id="rId8"/>
    <p:sldId id="260" r:id="rId9"/>
    <p:sldId id="303" r:id="rId10"/>
    <p:sldId id="299" r:id="rId11"/>
    <p:sldId id="304" r:id="rId12"/>
    <p:sldId id="301" r:id="rId13"/>
    <p:sldId id="273" r:id="rId14"/>
    <p:sldId id="302" r:id="rId15"/>
    <p:sldId id="270" r:id="rId16"/>
    <p:sldId id="262" r:id="rId17"/>
    <p:sldId id="276" r:id="rId18"/>
    <p:sldId id="268" r:id="rId19"/>
    <p:sldId id="277" r:id="rId20"/>
    <p:sldId id="279" r:id="rId21"/>
    <p:sldId id="285" r:id="rId22"/>
    <p:sldId id="283" r:id="rId23"/>
    <p:sldId id="307" r:id="rId24"/>
    <p:sldId id="282" r:id="rId25"/>
    <p:sldId id="308" r:id="rId26"/>
    <p:sldId id="274" r:id="rId27"/>
    <p:sldId id="305" r:id="rId28"/>
    <p:sldId id="291" r:id="rId29"/>
    <p:sldId id="292" r:id="rId30"/>
    <p:sldId id="293" r:id="rId31"/>
    <p:sldId id="278" r:id="rId32"/>
    <p:sldId id="298" r:id="rId33"/>
    <p:sldId id="265" r:id="rId34"/>
    <p:sldId id="266" r:id="rId35"/>
    <p:sldId id="271" r:id="rId36"/>
    <p:sldId id="297" r:id="rId37"/>
    <p:sldId id="286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55" d="100"/>
          <a:sy n="55" d="100"/>
        </p:scale>
        <p:origin x="581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9C5D-2A6F-F04D-97DA-BEF2467B64E4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54567-0DE4-3F47-BF90-CB84690072F9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18C79C5D-2A6F-F04D-97DA-BEF2467B64E4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09B482E8-6E0E-1B4F-B1FD-C69DB9E858D9}" type="datetimeFigureOut">
              <a:rPr lang="en-US" dirty="0"/>
              <a:pPr/>
              <a:t>10/17/2013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3" r:id="rId9"/>
    <p:sldLayoutId id="2147483657" r:id="rId10"/>
    <p:sldLayoutId id="2147483666" r:id="rId11"/>
    <p:sldLayoutId id="2147483661" r:id="rId12"/>
    <p:sldLayoutId id="2147483658" r:id="rId13"/>
    <p:sldLayoutId id="2147483659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huyết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cung</a:t>
            </a:r>
            <a:r>
              <a:rPr lang="en-US" dirty="0" smtClean="0"/>
              <a:t> </a:t>
            </a:r>
            <a:r>
              <a:rPr lang="en-US" dirty="0" err="1" smtClean="0"/>
              <a:t>bất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err="1" smtClean="0"/>
              <a:t>Bs</a:t>
            </a:r>
            <a:r>
              <a:rPr lang="en-US" b="1" dirty="0" smtClean="0"/>
              <a:t> </a:t>
            </a:r>
            <a:r>
              <a:rPr lang="en-US" b="1" dirty="0" err="1" smtClean="0"/>
              <a:t>Lê</a:t>
            </a:r>
            <a:r>
              <a:rPr lang="en-US" b="1" dirty="0" smtClean="0"/>
              <a:t> minh </a:t>
            </a:r>
            <a:r>
              <a:rPr lang="en-US" b="1" dirty="0" err="1" smtClean="0"/>
              <a:t>nguyet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1403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Sẩy</a:t>
            </a:r>
            <a:r>
              <a:rPr lang="en-US" dirty="0" smtClean="0"/>
              <a:t> </a:t>
            </a:r>
            <a:r>
              <a:rPr lang="en-US" dirty="0" err="1" smtClean="0"/>
              <a:t>thai</a:t>
            </a:r>
            <a:r>
              <a:rPr lang="en-US" dirty="0" smtClean="0"/>
              <a:t>- </a:t>
            </a:r>
            <a:r>
              <a:rPr lang="en-US" dirty="0" err="1" smtClean="0"/>
              <a:t>thai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 flipH="1">
            <a:off x="14131635" y="2356011"/>
            <a:ext cx="180110" cy="350503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15453" y="2267685"/>
            <a:ext cx="4139543" cy="35481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2987" y="2629890"/>
            <a:ext cx="2828789" cy="323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23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Thai </a:t>
            </a:r>
            <a:r>
              <a:rPr lang="en-US" dirty="0" err="1" smtClean="0"/>
              <a:t>trứng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778" y="2551113"/>
            <a:ext cx="3627528" cy="3482872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181599" y="2551113"/>
            <a:ext cx="2618510" cy="34828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000" y="2558371"/>
            <a:ext cx="4232868" cy="330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510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huyết</a:t>
            </a:r>
            <a:r>
              <a:rPr lang="en-US" dirty="0" smtClean="0"/>
              <a:t> </a:t>
            </a:r>
            <a:r>
              <a:rPr lang="en-US" dirty="0" err="1" smtClean="0"/>
              <a:t>tren</a:t>
            </a:r>
            <a:r>
              <a:rPr lang="en-US" dirty="0" smtClean="0"/>
              <a:t> </a:t>
            </a:r>
            <a:r>
              <a:rPr lang="en-US" dirty="0" err="1" smtClean="0"/>
              <a:t>thai</a:t>
            </a:r>
            <a:r>
              <a:rPr lang="en-US" dirty="0" smtClean="0"/>
              <a:t> &gt; 5 </a:t>
            </a:r>
            <a:r>
              <a:rPr lang="en-US" dirty="0" err="1" smtClean="0"/>
              <a:t>tháng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820401" y="3098616"/>
            <a:ext cx="4051471" cy="3565999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73" y="3967215"/>
            <a:ext cx="4348861" cy="2836214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679" y="1470819"/>
            <a:ext cx="5090031" cy="244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192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585" y="123571"/>
            <a:ext cx="11379651" cy="1730418"/>
          </a:xfrm>
        </p:spPr>
        <p:txBody>
          <a:bodyPr/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3600" dirty="0" err="1" smtClean="0">
                <a:solidFill>
                  <a:srgbClr val="FFFF00"/>
                </a:solidFill>
              </a:rPr>
              <a:t>Nguyên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>
                <a:solidFill>
                  <a:srgbClr val="FFFF00"/>
                </a:solidFill>
              </a:rPr>
              <a:t>nhân</a:t>
            </a:r>
            <a:r>
              <a:rPr lang="en-US" sz="3600" dirty="0">
                <a:solidFill>
                  <a:srgbClr val="FFFF00"/>
                </a:solidFill>
              </a:rPr>
              <a:t> </a:t>
            </a:r>
            <a:r>
              <a:rPr lang="en-US" sz="3600" dirty="0" err="1">
                <a:solidFill>
                  <a:srgbClr val="FFFF00"/>
                </a:solidFill>
              </a:rPr>
              <a:t>rối</a:t>
            </a:r>
            <a:r>
              <a:rPr lang="en-US" sz="3600" dirty="0">
                <a:solidFill>
                  <a:srgbClr val="FFFF00"/>
                </a:solidFill>
              </a:rPr>
              <a:t> </a:t>
            </a:r>
            <a:r>
              <a:rPr lang="en-US" sz="3600" dirty="0" err="1">
                <a:solidFill>
                  <a:srgbClr val="FFFF00"/>
                </a:solidFill>
              </a:rPr>
              <a:t>loạn</a:t>
            </a:r>
            <a:r>
              <a:rPr lang="en-US" sz="3600" dirty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chức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năng</a:t>
            </a:r>
            <a:r>
              <a:rPr lang="en-US" sz="3600" dirty="0" smtClean="0">
                <a:solidFill>
                  <a:srgbClr val="FFFF00"/>
                </a:solidFill>
              </a:rPr>
              <a:t> do </a:t>
            </a:r>
            <a:r>
              <a:rPr lang="en-US" sz="3600" dirty="0" smtClean="0">
                <a:solidFill>
                  <a:srgbClr val="FFFF00"/>
                </a:solidFill>
              </a:rPr>
              <a:t/>
            </a:r>
            <a:br>
              <a:rPr lang="en-US" sz="3600" dirty="0" smtClean="0">
                <a:solidFill>
                  <a:srgbClr val="FFFF00"/>
                </a:solidFill>
              </a:rPr>
            </a:br>
            <a:r>
              <a:rPr lang="en-US" sz="3600" dirty="0" err="1" smtClean="0">
                <a:solidFill>
                  <a:srgbClr val="FFFF00"/>
                </a:solidFill>
              </a:rPr>
              <a:t>sử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dụng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các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biện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pháp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tránh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thai</a:t>
            </a:r>
            <a:r>
              <a:rPr lang="en-US" sz="3600" dirty="0" smtClean="0">
                <a:solidFill>
                  <a:srgbClr val="FFFF00"/>
                </a:solidFill>
              </a:rPr>
              <a:t>  </a:t>
            </a:r>
            <a:r>
              <a:rPr lang="en-US" sz="3600" dirty="0">
                <a:solidFill>
                  <a:srgbClr val="FFFF00"/>
                </a:solidFill>
              </a:rPr>
              <a:t/>
            </a:r>
            <a:br>
              <a:rPr lang="en-US" sz="3600" dirty="0">
                <a:solidFill>
                  <a:srgbClr val="FFFF00"/>
                </a:solidFill>
              </a:rPr>
            </a:b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422" y="2216729"/>
            <a:ext cx="2402670" cy="928254"/>
          </a:xfrm>
        </p:spPr>
        <p:txBody>
          <a:bodyPr/>
          <a:lstStyle/>
          <a:p>
            <a:r>
              <a:rPr lang="en-US" sz="2800" b="1" dirty="0" err="1" smtClean="0"/>
              <a:t>Sử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dụng</a:t>
            </a:r>
            <a:r>
              <a:rPr lang="en-US" sz="2800" b="1" dirty="0" smtClean="0"/>
              <a:t>             </a:t>
            </a:r>
            <a:r>
              <a:rPr lang="en-US" sz="2800" b="1" dirty="0" err="1" smtClean="0"/>
              <a:t>nội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tiết</a:t>
            </a:r>
            <a:r>
              <a:rPr lang="en-US" sz="2800" b="1" dirty="0" smtClean="0"/>
              <a:t> </a:t>
            </a:r>
            <a:endParaRPr lang="en-US" sz="2800" b="1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61997" y="3504612"/>
            <a:ext cx="2854824" cy="266161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6486" y="1939636"/>
            <a:ext cx="5476750" cy="519573"/>
          </a:xfrm>
        </p:spPr>
        <p:txBody>
          <a:bodyPr/>
          <a:lstStyle/>
          <a:p>
            <a:r>
              <a:rPr lang="en-US" sz="2400" b="1" dirty="0" err="1" smtClean="0"/>
              <a:t>Sử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dụng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biện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pháp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tránh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thai</a:t>
            </a:r>
            <a:r>
              <a:rPr lang="en-US" sz="2400" b="1" dirty="0" smtClean="0"/>
              <a:t> </a:t>
            </a:r>
            <a:endParaRPr lang="en-US" sz="2400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9166518" y="4503470"/>
            <a:ext cx="2714244" cy="21181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486" y="4471956"/>
            <a:ext cx="2957206" cy="210514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3585" y="1939636"/>
            <a:ext cx="2866137" cy="22236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3585" y="3962400"/>
            <a:ext cx="2866138" cy="273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58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345" y="447188"/>
            <a:ext cx="11305310" cy="970450"/>
          </a:xfrm>
        </p:spPr>
        <p:txBody>
          <a:bodyPr/>
          <a:lstStyle/>
          <a:p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kỹ</a:t>
            </a:r>
            <a:r>
              <a:rPr lang="en-US" sz="2800" dirty="0" smtClean="0"/>
              <a:t> </a:t>
            </a:r>
            <a:r>
              <a:rPr lang="en-US" sz="2800" dirty="0" err="1" smtClean="0"/>
              <a:t>thuật</a:t>
            </a:r>
            <a:r>
              <a:rPr lang="en-US" sz="2800" dirty="0" smtClean="0"/>
              <a:t> </a:t>
            </a:r>
            <a:r>
              <a:rPr lang="en-US" sz="2800" dirty="0" err="1" smtClean="0"/>
              <a:t>ngừa</a:t>
            </a:r>
            <a:r>
              <a:rPr lang="en-US" sz="2800" dirty="0" smtClean="0"/>
              <a:t> </a:t>
            </a:r>
            <a:r>
              <a:rPr lang="en-US" sz="2800" dirty="0" err="1" smtClean="0"/>
              <a:t>thai</a:t>
            </a:r>
            <a:r>
              <a:rPr lang="en-US" sz="2800" dirty="0" smtClean="0"/>
              <a:t>,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 </a:t>
            </a:r>
            <a:r>
              <a:rPr lang="en-US" sz="2800" dirty="0" err="1" smtClean="0"/>
              <a:t>chỉ</a:t>
            </a:r>
            <a:r>
              <a:rPr lang="en-US" sz="2800" dirty="0" smtClean="0"/>
              <a:t> </a:t>
            </a:r>
            <a:r>
              <a:rPr lang="en-US" sz="2800" dirty="0" err="1" smtClean="0"/>
              <a:t>thai</a:t>
            </a:r>
            <a:r>
              <a:rPr lang="en-US" sz="2800" dirty="0" smtClean="0"/>
              <a:t> </a:t>
            </a:r>
            <a:r>
              <a:rPr lang="en-US" sz="2800" dirty="0" err="1" smtClean="0"/>
              <a:t>nghén</a:t>
            </a:r>
            <a:r>
              <a:rPr lang="en-US" sz="2800" dirty="0" smtClean="0"/>
              <a:t> </a:t>
            </a: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 err="1" smtClean="0">
                <a:sym typeface="Wingdings" panose="05000000000000000000" pitchFamily="2" charset="2"/>
              </a:rPr>
              <a:t>viêm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nhiễm</a:t>
            </a:r>
            <a:r>
              <a:rPr lang="en-US" sz="2800" dirty="0" smtClean="0">
                <a:sym typeface="Wingdings" panose="05000000000000000000" pitchFamily="2" charset="2"/>
              </a:rPr>
              <a:t>, </a:t>
            </a:r>
            <a:r>
              <a:rPr lang="en-US" sz="2800" dirty="0" err="1" smtClean="0">
                <a:sym typeface="Wingdings" panose="05000000000000000000" pitchFamily="2" charset="2"/>
              </a:rPr>
              <a:t>tổn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thương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mô</a:t>
            </a:r>
            <a:r>
              <a:rPr lang="en-US" sz="2800" dirty="0" smtClean="0">
                <a:sym typeface="Wingdings" panose="05000000000000000000" pitchFamily="2" charset="2"/>
              </a:rPr>
              <a:t>,.. </a:t>
            </a:r>
            <a:r>
              <a:rPr lang="en-US" sz="2800" dirty="0" err="1" smtClean="0">
                <a:sym typeface="Wingdings" panose="05000000000000000000" pitchFamily="2" charset="2"/>
              </a:rPr>
              <a:t>xuất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r>
              <a:rPr lang="en-US" sz="2800" dirty="0" err="1" smtClean="0">
                <a:sym typeface="Wingdings" panose="05000000000000000000" pitchFamily="2" charset="2"/>
              </a:rPr>
              <a:t>huyết</a:t>
            </a:r>
            <a:r>
              <a:rPr lang="en-US" sz="2800" dirty="0" smtClean="0">
                <a:sym typeface="Wingdings" panose="05000000000000000000" pitchFamily="2" charset="2"/>
              </a:rPr>
              <a:t> </a:t>
            </a:r>
            <a:endParaRPr lang="en-US" sz="28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2513" y="2036619"/>
            <a:ext cx="2940310" cy="1925781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48945" y="2611586"/>
            <a:ext cx="4838655" cy="37343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933" y="2707409"/>
            <a:ext cx="3948012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840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140" y="446088"/>
            <a:ext cx="3500544" cy="2370652"/>
          </a:xfrm>
        </p:spPr>
        <p:txBody>
          <a:bodyPr/>
          <a:lstStyle/>
          <a:p>
            <a:r>
              <a:rPr lang="en-US" sz="32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2, </a:t>
            </a:r>
            <a:r>
              <a:rPr lang="en-US" sz="32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D</a:t>
            </a:r>
            <a:r>
              <a:rPr lang="vi-VN" sz="3200" dirty="0" smtClean="0">
                <a:solidFill>
                  <a:srgbClr val="FFFF00"/>
                </a:solidFill>
                <a:cs typeface="Aharoni" panose="02010803020104030203" pitchFamily="2" charset="-79"/>
              </a:rPr>
              <a:t>o </a:t>
            </a:r>
            <a:r>
              <a:rPr lang="vi-VN" sz="3200" dirty="0">
                <a:solidFill>
                  <a:srgbClr val="FFFF00"/>
                </a:solidFill>
                <a:cs typeface="Aharoni" panose="02010803020104030203" pitchFamily="2" charset="-79"/>
              </a:rPr>
              <a:t>u </a:t>
            </a:r>
            <a:r>
              <a:rPr lang="en-US" sz="3200" dirty="0" err="1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bướu</a:t>
            </a:r>
            <a:r>
              <a:rPr lang="en-US" sz="32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tử</a:t>
            </a:r>
            <a:r>
              <a:rPr lang="en-US" sz="32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cung</a:t>
            </a:r>
            <a:r>
              <a:rPr lang="en-US" sz="32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 </a:t>
            </a:r>
            <a:r>
              <a:rPr lang="vi-VN" sz="2400" dirty="0">
                <a:solidFill>
                  <a:srgbClr val="FFFF00"/>
                </a:solidFill>
                <a:cs typeface="Aharoni" panose="02010803020104030203" pitchFamily="2" charset="-79"/>
              </a:rPr>
              <a:t/>
            </a:r>
            <a:br>
              <a:rPr lang="vi-VN" sz="2400" dirty="0">
                <a:solidFill>
                  <a:srgbClr val="FFFF00"/>
                </a:solidFill>
                <a:cs typeface="Aharoni" panose="02010803020104030203" pitchFamily="2" charset="-79"/>
              </a:rPr>
            </a:br>
            <a:r>
              <a:rPr lang="en-US" sz="2800" dirty="0">
                <a:solidFill>
                  <a:srgbClr val="FFFF00"/>
                </a:solidFill>
              </a:rPr>
              <a:t/>
            </a:r>
            <a:br>
              <a:rPr lang="en-US" sz="2800" dirty="0">
                <a:solidFill>
                  <a:srgbClr val="FFFF00"/>
                </a:solidFill>
              </a:rPr>
            </a:b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37710" y="446088"/>
            <a:ext cx="3440430" cy="2948622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2911" y="2260738"/>
            <a:ext cx="4197774" cy="3600311"/>
          </a:xfrm>
        </p:spPr>
        <p:txBody>
          <a:bodyPr>
            <a:normAutofit/>
          </a:bodyPr>
          <a:lstStyle/>
          <a:p>
            <a:endParaRPr lang="vi-VN" sz="2400" dirty="0"/>
          </a:p>
          <a:p>
            <a:r>
              <a:rPr lang="vi-VN" sz="2200" b="1" dirty="0">
                <a:solidFill>
                  <a:srgbClr val="FFC000"/>
                </a:solidFill>
              </a:rPr>
              <a:t>Phụ nữ </a:t>
            </a:r>
            <a:r>
              <a:rPr lang="vi-VN" sz="2200" b="1" dirty="0" smtClean="0">
                <a:solidFill>
                  <a:srgbClr val="FFC000"/>
                </a:solidFill>
              </a:rPr>
              <a:t>tuổi </a:t>
            </a:r>
            <a:r>
              <a:rPr lang="en-US" sz="2200" b="1" dirty="0" err="1" smtClean="0">
                <a:solidFill>
                  <a:srgbClr val="FFC000"/>
                </a:solidFill>
              </a:rPr>
              <a:t>trung</a:t>
            </a:r>
            <a:r>
              <a:rPr lang="en-US" sz="2200" b="1" dirty="0" smtClean="0">
                <a:solidFill>
                  <a:srgbClr val="FFC000"/>
                </a:solidFill>
              </a:rPr>
              <a:t> </a:t>
            </a:r>
            <a:r>
              <a:rPr lang="en-US" sz="2200" b="1" dirty="0" err="1" smtClean="0">
                <a:solidFill>
                  <a:srgbClr val="FFC000"/>
                </a:solidFill>
              </a:rPr>
              <a:t>niên</a:t>
            </a:r>
            <a:r>
              <a:rPr lang="en-US" sz="2200" b="1" dirty="0" smtClean="0">
                <a:solidFill>
                  <a:srgbClr val="99FF99"/>
                </a:solidFill>
              </a:rPr>
              <a:t> </a:t>
            </a:r>
            <a:r>
              <a:rPr lang="vi-VN" sz="2200" dirty="0" smtClean="0"/>
              <a:t>bị </a:t>
            </a:r>
            <a:r>
              <a:rPr lang="vi-VN" sz="2200" dirty="0"/>
              <a:t>xuất huyết âm đạo thường </a:t>
            </a:r>
            <a:r>
              <a:rPr lang="vi-VN" sz="2200" dirty="0" smtClean="0"/>
              <a:t>do</a:t>
            </a:r>
            <a:r>
              <a:rPr lang="en-US" sz="2200" dirty="0" smtClean="0"/>
              <a:t>: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vi-VN" sz="2200" dirty="0" smtClean="0"/>
              <a:t>bệnh </a:t>
            </a:r>
            <a:r>
              <a:rPr lang="vi-VN" sz="2200" dirty="0"/>
              <a:t>u xơ tử cung gây </a:t>
            </a:r>
            <a:r>
              <a:rPr lang="vi-VN" sz="2200" dirty="0" smtClean="0"/>
              <a:t>nên</a:t>
            </a:r>
            <a:r>
              <a:rPr lang="en-US" sz="2200" dirty="0" smtClean="0"/>
              <a:t>: </a:t>
            </a:r>
            <a:r>
              <a:rPr lang="vi-VN" sz="2200" dirty="0" smtClean="0"/>
              <a:t>U </a:t>
            </a:r>
            <a:r>
              <a:rPr lang="vi-VN" sz="2200" dirty="0"/>
              <a:t>xơ cơ </a:t>
            </a:r>
            <a:r>
              <a:rPr lang="vi-VN" sz="2200" dirty="0" smtClean="0"/>
              <a:t>TC</a:t>
            </a:r>
            <a:endParaRPr lang="en-US" sz="2200" dirty="0" smtClean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vi-VN" sz="2200" dirty="0" smtClean="0"/>
              <a:t>Polyps </a:t>
            </a:r>
            <a:r>
              <a:rPr lang="vi-VN" sz="2200" dirty="0"/>
              <a:t>nội mạc </a:t>
            </a:r>
            <a:r>
              <a:rPr lang="vi-VN" sz="2200" dirty="0" smtClean="0"/>
              <a:t>TC</a:t>
            </a:r>
            <a:endParaRPr lang="en-US" sz="2200" dirty="0" smtClean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vi-VN" sz="2200" dirty="0" smtClean="0"/>
              <a:t>Lạc </a:t>
            </a:r>
            <a:r>
              <a:rPr lang="vi-VN" sz="2200" dirty="0"/>
              <a:t>nội mạc </a:t>
            </a:r>
            <a:r>
              <a:rPr lang="vi-VN" sz="2200" dirty="0" smtClean="0"/>
              <a:t>TC</a:t>
            </a:r>
            <a:endParaRPr lang="en-US" sz="2200" dirty="0" smtClean="0"/>
          </a:p>
          <a:p>
            <a:endParaRPr lang="vi-VN" sz="2400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5270" y="446088"/>
            <a:ext cx="2880360" cy="27879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8065" y="3394710"/>
            <a:ext cx="3357456" cy="304430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578436" y="5493894"/>
            <a:ext cx="4350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dirty="0">
                <a:solidFill>
                  <a:srgbClr val="FFC000"/>
                </a:solidFill>
              </a:rPr>
              <a:t>Phụ nữ quanh tuổi mãn kinh</a:t>
            </a:r>
            <a:r>
              <a:rPr lang="vi-VN" sz="2000" dirty="0"/>
              <a:t>: </a:t>
            </a:r>
            <a:endParaRPr lang="en-US" sz="2000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vi-VN" sz="2000" dirty="0" smtClean="0"/>
              <a:t>Ung </a:t>
            </a:r>
            <a:r>
              <a:rPr lang="vi-VN" sz="2000" dirty="0"/>
              <a:t>thư nội mạc </a:t>
            </a:r>
            <a:r>
              <a:rPr lang="vi-VN" sz="2000" dirty="0" smtClean="0"/>
              <a:t>TC</a:t>
            </a:r>
            <a:endParaRPr lang="en-US" sz="2000" dirty="0" smtClean="0"/>
          </a:p>
          <a:p>
            <a:pPr marL="285750" indent="-28575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vi-VN" sz="2000" dirty="0" smtClean="0"/>
              <a:t>Ung </a:t>
            </a:r>
            <a:r>
              <a:rPr lang="vi-VN" sz="2000" dirty="0"/>
              <a:t>thư thân TC</a:t>
            </a:r>
          </a:p>
        </p:txBody>
      </p:sp>
    </p:spTree>
    <p:extLst>
      <p:ext uri="{BB962C8B-B14F-4D97-AF65-F5344CB8AC3E}">
        <p14:creationId xmlns:p14="http://schemas.microsoft.com/office/powerpoint/2010/main" val="351955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0655" y="221673"/>
            <a:ext cx="3540029" cy="1842811"/>
          </a:xfrm>
        </p:spPr>
        <p:txBody>
          <a:bodyPr/>
          <a:lstStyle/>
          <a:p>
            <a:r>
              <a:rPr lang="pt-BR" sz="2400" dirty="0" smtClean="0"/>
              <a:t/>
            </a:r>
            <a:br>
              <a:rPr lang="pt-BR" sz="2400" dirty="0" smtClean="0"/>
            </a:br>
            <a:r>
              <a:rPr lang="pt-BR" sz="2400" dirty="0"/>
              <a:t/>
            </a:r>
            <a:br>
              <a:rPr lang="pt-BR" sz="2400" dirty="0"/>
            </a:br>
            <a:r>
              <a:rPr lang="pt-BR" sz="2400" dirty="0" smtClean="0"/>
              <a:t/>
            </a:r>
            <a:br>
              <a:rPr lang="pt-BR" sz="2400" dirty="0" smtClean="0"/>
            </a:br>
            <a:r>
              <a:rPr lang="pt-BR" sz="2400" dirty="0"/>
              <a:t/>
            </a:r>
            <a:br>
              <a:rPr lang="pt-BR" sz="2400" dirty="0"/>
            </a:br>
            <a:r>
              <a:rPr lang="pt-BR" sz="2400" dirty="0" smtClean="0"/>
              <a:t/>
            </a:r>
            <a:br>
              <a:rPr lang="pt-BR" sz="2400" dirty="0" smtClean="0"/>
            </a:br>
            <a:r>
              <a:rPr lang="pt-BR" sz="2800" dirty="0">
                <a:solidFill>
                  <a:srgbClr val="FFFF00"/>
                </a:solidFill>
              </a:rPr>
              <a:t/>
            </a:r>
            <a:br>
              <a:rPr lang="pt-BR" sz="2800" dirty="0">
                <a:solidFill>
                  <a:srgbClr val="FFFF00"/>
                </a:solidFill>
              </a:rPr>
            </a:br>
            <a:r>
              <a:rPr lang="pt-BR" sz="2800" dirty="0" smtClean="0">
                <a:solidFill>
                  <a:srgbClr val="FFFF00"/>
                </a:solidFill>
              </a:rPr>
              <a:t>3. </a:t>
            </a:r>
            <a:r>
              <a:rPr lang="pt-BR" sz="2600" dirty="0" smtClean="0">
                <a:solidFill>
                  <a:srgbClr val="FFFF00"/>
                </a:solidFill>
              </a:rPr>
              <a:t>Nguyên </a:t>
            </a:r>
            <a:r>
              <a:rPr lang="pt-BR" sz="2600" dirty="0">
                <a:solidFill>
                  <a:srgbClr val="FFFF00"/>
                </a:solidFill>
              </a:rPr>
              <a:t>nhân Xuất huyết âm đạo do rối loạn nội tiết</a:t>
            </a:r>
            <a:br>
              <a:rPr lang="pt-BR" sz="2600" dirty="0">
                <a:solidFill>
                  <a:srgbClr val="FFFF00"/>
                </a:solidFill>
              </a:rPr>
            </a:br>
            <a:r>
              <a:rPr lang="pt-BR" sz="2600" dirty="0">
                <a:solidFill>
                  <a:srgbClr val="FFFF00"/>
                </a:solidFill>
              </a:rPr>
              <a:t>Bệnh lý toàn thân </a:t>
            </a:r>
            <a:endParaRPr lang="en-US" sz="2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1779" y="529215"/>
            <a:ext cx="6780107" cy="2200130"/>
          </a:xfrm>
        </p:spPr>
        <p:txBody>
          <a:bodyPr>
            <a:normAutofit/>
          </a:bodyPr>
          <a:lstStyle/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Tăng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sản tuyến thượng thận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mất thăng bằng của hệ TK- nội tiết (trục hạ đồi- tuyến yên- buồng trứng) gây tăng lượng estrogen kéo dài.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36095" y="5389418"/>
            <a:ext cx="5519535" cy="1125682"/>
          </a:xfrm>
        </p:spPr>
        <p:txBody>
          <a:bodyPr>
            <a:normAutofit/>
          </a:bodyPr>
          <a:lstStyle/>
          <a:p>
            <a:r>
              <a:rPr lang="en-US" sz="2400" b="1" dirty="0" err="1" smtClean="0">
                <a:solidFill>
                  <a:srgbClr val="FFFF00"/>
                </a:solidFill>
              </a:rPr>
              <a:t>Tuyến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yên</a:t>
            </a:r>
            <a:r>
              <a:rPr lang="en-US" sz="2400" b="1" dirty="0" smtClean="0">
                <a:solidFill>
                  <a:srgbClr val="FFFF00"/>
                </a:solidFill>
              </a:rPr>
              <a:t> &amp; </a:t>
            </a:r>
            <a:r>
              <a:rPr lang="en-US" sz="2400" b="1" dirty="0" err="1" smtClean="0">
                <a:solidFill>
                  <a:srgbClr val="FFFF00"/>
                </a:solidFill>
              </a:rPr>
              <a:t>tuyến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thượng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thận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endParaRPr lang="en-US" sz="2400" b="1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914" y="2806605"/>
            <a:ext cx="3167915" cy="24541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85" y="2858030"/>
            <a:ext cx="3086316" cy="240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37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7418" y="96982"/>
            <a:ext cx="10564580" cy="2065256"/>
          </a:xfrm>
        </p:spPr>
        <p:txBody>
          <a:bodyPr/>
          <a:lstStyle/>
          <a:p>
            <a:r>
              <a:rPr lang="en-US" sz="3200" dirty="0" smtClean="0">
                <a:solidFill>
                  <a:srgbClr val="FFFF00"/>
                </a:solidFill>
              </a:rPr>
              <a:t/>
            </a:r>
            <a:br>
              <a:rPr lang="en-US" sz="3200" dirty="0" smtClean="0">
                <a:solidFill>
                  <a:srgbClr val="FFFF00"/>
                </a:solidFill>
              </a:rPr>
            </a:br>
            <a:r>
              <a:rPr lang="en-US" sz="3200" dirty="0" smtClean="0">
                <a:solidFill>
                  <a:srgbClr val="FFFF00"/>
                </a:solidFill>
              </a:rPr>
              <a:t/>
            </a:r>
            <a:br>
              <a:rPr lang="en-US" sz="3200" dirty="0" smtClean="0">
                <a:solidFill>
                  <a:srgbClr val="FFFF00"/>
                </a:solidFill>
              </a:rPr>
            </a:br>
            <a:r>
              <a:rPr lang="en-US" sz="3200" dirty="0">
                <a:solidFill>
                  <a:srgbClr val="FFFF00"/>
                </a:solidFill>
              </a:rPr>
              <a:t/>
            </a:r>
            <a:br>
              <a:rPr lang="en-US" sz="3200" dirty="0">
                <a:solidFill>
                  <a:srgbClr val="FFFF00"/>
                </a:solidFill>
              </a:rPr>
            </a:br>
            <a:r>
              <a:rPr lang="en-US" sz="2800" dirty="0" err="1" smtClean="0">
                <a:solidFill>
                  <a:srgbClr val="FFFF00"/>
                </a:solidFill>
              </a:rPr>
              <a:t>bệnh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lý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Tuyến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giáp</a:t>
            </a:r>
            <a:r>
              <a:rPr lang="en-US" sz="2800" dirty="0">
                <a:solidFill>
                  <a:srgbClr val="FFFF00"/>
                </a:solidFill>
              </a:rPr>
              <a:t>: </a:t>
            </a:r>
            <a:r>
              <a:rPr lang="en-US" sz="2800" dirty="0" err="1">
                <a:solidFill>
                  <a:srgbClr val="FFFF00"/>
                </a:solidFill>
              </a:rPr>
              <a:t>Thiểu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năng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tuyến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giáp</a:t>
            </a:r>
            <a:r>
              <a:rPr lang="en-US" sz="2800" dirty="0" smtClean="0">
                <a:solidFill>
                  <a:srgbClr val="FFFF00"/>
                </a:solidFill>
              </a:rPr>
              <a:t> - </a:t>
            </a:r>
            <a:r>
              <a:rPr lang="en-US" sz="2800" dirty="0" err="1" smtClean="0">
                <a:solidFill>
                  <a:srgbClr val="FFFF00"/>
                </a:solidFill>
              </a:rPr>
              <a:t>cường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giáp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dirty="0" err="1" smtClean="0">
                <a:solidFill>
                  <a:srgbClr val="FFFF00"/>
                </a:solidFill>
              </a:rPr>
              <a:t>bệnh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lý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tuyến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tụy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br>
              <a:rPr lang="en-US" sz="2800" dirty="0" smtClean="0">
                <a:solidFill>
                  <a:srgbClr val="FFFF00"/>
                </a:solidFill>
              </a:rPr>
            </a:br>
            <a:r>
              <a:rPr lang="en-US" sz="2800" dirty="0" err="1" smtClean="0">
                <a:solidFill>
                  <a:srgbClr val="FFFF00"/>
                </a:solidFill>
              </a:rPr>
              <a:t>bệnh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lý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về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máu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>
                <a:solidFill>
                  <a:srgbClr val="FFFF00"/>
                </a:solidFill>
              </a:rPr>
              <a:t/>
            </a:r>
            <a:br>
              <a:rPr lang="en-US" sz="2800" dirty="0">
                <a:solidFill>
                  <a:srgbClr val="FFFF00"/>
                </a:solidFill>
              </a:rPr>
            </a:b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4612" y="1552178"/>
            <a:ext cx="5602803" cy="1377975"/>
          </a:xfrm>
        </p:spPr>
        <p:txBody>
          <a:bodyPr/>
          <a:lstStyle/>
          <a:p>
            <a:r>
              <a:rPr lang="en-US" sz="2400" b="1" dirty="0" err="1"/>
              <a:t>Thiểu</a:t>
            </a:r>
            <a:r>
              <a:rPr lang="en-US" sz="2400" b="1" dirty="0"/>
              <a:t> </a:t>
            </a:r>
            <a:r>
              <a:rPr lang="en-US" sz="2400" b="1" dirty="0" err="1"/>
              <a:t>năng</a:t>
            </a:r>
            <a:r>
              <a:rPr lang="en-US" sz="2400" b="1" dirty="0"/>
              <a:t> </a:t>
            </a:r>
            <a:r>
              <a:rPr lang="en-US" sz="2400" b="1" dirty="0" err="1"/>
              <a:t>tuyến</a:t>
            </a:r>
            <a:r>
              <a:rPr lang="en-US" sz="2400" b="1" dirty="0"/>
              <a:t> </a:t>
            </a:r>
            <a:r>
              <a:rPr lang="en-US" sz="2400" b="1" dirty="0" err="1"/>
              <a:t>giáp</a:t>
            </a:r>
            <a:r>
              <a:rPr lang="en-US" sz="2400" b="1" dirty="0"/>
              <a:t/>
            </a:r>
            <a:br>
              <a:rPr lang="en-US" sz="2400" b="1" dirty="0"/>
            </a:br>
            <a:endParaRPr lang="en-US" sz="2400" b="1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265811" y="2642765"/>
            <a:ext cx="2583656" cy="252375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1898166"/>
            <a:ext cx="5519676" cy="581798"/>
          </a:xfrm>
        </p:spPr>
        <p:txBody>
          <a:bodyPr/>
          <a:lstStyle/>
          <a:p>
            <a:pPr algn="r"/>
            <a:r>
              <a:rPr lang="en-US" sz="2400" b="1" dirty="0" err="1" smtClean="0"/>
              <a:t>Tiểu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đường</a:t>
            </a:r>
            <a:r>
              <a:rPr lang="en-US" sz="2400" b="1" dirty="0" smtClean="0"/>
              <a:t> </a:t>
            </a:r>
            <a:endParaRPr lang="en-US" sz="2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9817" y="2642765"/>
            <a:ext cx="2945233" cy="2523756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843" y="2642765"/>
            <a:ext cx="3337501" cy="2568312"/>
          </a:xfrm>
        </p:spPr>
      </p:pic>
      <p:sp>
        <p:nvSpPr>
          <p:cNvPr id="4" name="Rectangle 3"/>
          <p:cNvSpPr/>
          <p:nvPr/>
        </p:nvSpPr>
        <p:spPr>
          <a:xfrm>
            <a:off x="1094509" y="5691604"/>
            <a:ext cx="108481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/>
              <a:t>Tiểu đường</a:t>
            </a:r>
          </a:p>
          <a:p>
            <a:r>
              <a:rPr lang="vi-VN" sz="2400" dirty="0"/>
              <a:t>Bệnh lý huyết học: Giảm tiểu cầu, giảm yếu tố ĐM, thiếu yếu tố IX…</a:t>
            </a:r>
          </a:p>
        </p:txBody>
      </p:sp>
    </p:spTree>
    <p:extLst>
      <p:ext uri="{BB962C8B-B14F-4D97-AF65-F5344CB8AC3E}">
        <p14:creationId xmlns:p14="http://schemas.microsoft.com/office/powerpoint/2010/main" val="395785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1"/>
            <a:ext cx="5893840" cy="2627645"/>
          </a:xfrm>
        </p:spPr>
        <p:txBody>
          <a:bodyPr/>
          <a:lstStyle/>
          <a:p>
            <a:r>
              <a:rPr lang="en-US" sz="2800" dirty="0"/>
              <a:t>do </a:t>
            </a:r>
            <a:r>
              <a:rPr lang="en-US" sz="2800" dirty="0" err="1"/>
              <a:t>mất</a:t>
            </a:r>
            <a:r>
              <a:rPr lang="en-US" sz="2800" dirty="0"/>
              <a:t> </a:t>
            </a:r>
            <a:r>
              <a:rPr lang="en-US" sz="2800" dirty="0" err="1"/>
              <a:t>thăng</a:t>
            </a:r>
            <a:r>
              <a:rPr lang="en-US" sz="2800" dirty="0"/>
              <a:t> </a:t>
            </a:r>
            <a:r>
              <a:rPr lang="en-US" sz="2800" dirty="0" err="1"/>
              <a:t>bằng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hệ</a:t>
            </a:r>
            <a:r>
              <a:rPr lang="en-US" sz="2800" dirty="0"/>
              <a:t> TK- </a:t>
            </a:r>
            <a:r>
              <a:rPr lang="en-US" sz="2800" dirty="0" err="1"/>
              <a:t>nội</a:t>
            </a:r>
            <a:r>
              <a:rPr lang="en-US" sz="2800" dirty="0"/>
              <a:t> </a:t>
            </a:r>
            <a:r>
              <a:rPr lang="en-US" sz="2800" dirty="0" err="1"/>
              <a:t>tiết</a:t>
            </a:r>
            <a:r>
              <a:rPr lang="en-US" sz="2800" dirty="0"/>
              <a:t> (</a:t>
            </a:r>
            <a:r>
              <a:rPr lang="en-US" sz="2800" dirty="0" err="1"/>
              <a:t>trục</a:t>
            </a:r>
            <a:r>
              <a:rPr lang="en-US" sz="2800" dirty="0"/>
              <a:t> </a:t>
            </a:r>
            <a:r>
              <a:rPr lang="en-US" sz="2800" dirty="0" err="1"/>
              <a:t>hạ</a:t>
            </a:r>
            <a:r>
              <a:rPr lang="en-US" sz="2800" dirty="0"/>
              <a:t> </a:t>
            </a:r>
            <a:r>
              <a:rPr lang="en-US" sz="2800" dirty="0" err="1"/>
              <a:t>đồi</a:t>
            </a:r>
            <a:r>
              <a:rPr lang="en-US" sz="2800" dirty="0"/>
              <a:t>- </a:t>
            </a:r>
            <a:r>
              <a:rPr lang="en-US" sz="2800" dirty="0" err="1"/>
              <a:t>tuyến</a:t>
            </a:r>
            <a:r>
              <a:rPr lang="en-US" sz="2800" dirty="0"/>
              <a:t> </a:t>
            </a:r>
            <a:r>
              <a:rPr lang="en-US" sz="2800" dirty="0" err="1"/>
              <a:t>yên</a:t>
            </a:r>
            <a:r>
              <a:rPr lang="en-US" sz="2800" dirty="0"/>
              <a:t>- </a:t>
            </a:r>
            <a:r>
              <a:rPr lang="en-US" sz="2800" dirty="0" err="1"/>
              <a:t>buồng</a:t>
            </a:r>
            <a:r>
              <a:rPr lang="en-US" sz="2800" dirty="0"/>
              <a:t> </a:t>
            </a:r>
            <a:r>
              <a:rPr lang="en-US" sz="2800" dirty="0" err="1"/>
              <a:t>trứng</a:t>
            </a:r>
            <a:r>
              <a:rPr lang="en-US" sz="2800" dirty="0"/>
              <a:t>) </a:t>
            </a: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vi-VN" sz="2800" dirty="0" smtClean="0"/>
              <a:t>tăng </a:t>
            </a:r>
            <a:r>
              <a:rPr lang="vi-VN" sz="2800" dirty="0"/>
              <a:t>lượng estrogen kéo dài.</a:t>
            </a:r>
            <a:br>
              <a:rPr lang="vi-VN" sz="2800" dirty="0"/>
            </a:br>
            <a:endParaRPr 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197927"/>
            <a:ext cx="3524846" cy="2145723"/>
          </a:xfrm>
        </p:spPr>
        <p:txBody>
          <a:bodyPr/>
          <a:lstStyle/>
          <a:p>
            <a:r>
              <a:rPr lang="en-US" sz="2400" dirty="0"/>
              <a:t>do </a:t>
            </a:r>
            <a:r>
              <a:rPr lang="en-US" sz="2400" dirty="0" err="1"/>
              <a:t>sự</a:t>
            </a:r>
            <a:r>
              <a:rPr lang="en-US" sz="2400" dirty="0"/>
              <a:t> </a:t>
            </a:r>
            <a:r>
              <a:rPr lang="en-US" sz="2400" dirty="0" err="1"/>
              <a:t>tồn</a:t>
            </a:r>
            <a:r>
              <a:rPr lang="en-US" sz="2400" dirty="0"/>
              <a:t> </a:t>
            </a:r>
            <a:r>
              <a:rPr lang="en-US" sz="2400" dirty="0" err="1"/>
              <a:t>tại</a:t>
            </a:r>
            <a:r>
              <a:rPr lang="en-US" sz="2400" dirty="0"/>
              <a:t> </a:t>
            </a:r>
            <a:r>
              <a:rPr lang="en-US" sz="2400" dirty="0" err="1"/>
              <a:t>kéo</a:t>
            </a:r>
            <a:r>
              <a:rPr lang="en-US" sz="2400" dirty="0"/>
              <a:t> </a:t>
            </a:r>
            <a:r>
              <a:rPr lang="en-US" sz="2400" dirty="0" err="1"/>
              <a:t>dài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hoàng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sau</a:t>
            </a:r>
            <a:r>
              <a:rPr lang="en-US" sz="2400" dirty="0"/>
              <a:t> </a:t>
            </a:r>
            <a:r>
              <a:rPr lang="en-US" sz="2400" dirty="0" err="1"/>
              <a:t>rụng</a:t>
            </a:r>
            <a:r>
              <a:rPr lang="en-US" sz="2400" dirty="0"/>
              <a:t> </a:t>
            </a:r>
            <a:r>
              <a:rPr lang="en-US" sz="2400" dirty="0" err="1"/>
              <a:t>trứng</a:t>
            </a:r>
            <a:endParaRPr lang="en-US" sz="2400" dirty="0"/>
          </a:p>
          <a:p>
            <a:r>
              <a:rPr lang="en-US" sz="2400" dirty="0" smtClean="0"/>
              <a:t>do </a:t>
            </a:r>
            <a:r>
              <a:rPr lang="en-US" sz="2400" dirty="0" err="1"/>
              <a:t>chu</a:t>
            </a:r>
            <a:r>
              <a:rPr lang="en-US" sz="2400" dirty="0"/>
              <a:t> </a:t>
            </a:r>
            <a:r>
              <a:rPr lang="en-US" sz="2400" dirty="0" err="1"/>
              <a:t>kỳ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rụng</a:t>
            </a:r>
            <a:r>
              <a:rPr lang="en-US" sz="2400" dirty="0"/>
              <a:t> </a:t>
            </a:r>
            <a:r>
              <a:rPr lang="en-US" sz="2400" dirty="0" err="1"/>
              <a:t>trứng</a:t>
            </a:r>
            <a:r>
              <a:rPr lang="en-US" sz="2400" dirty="0"/>
              <a:t> (+++)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4690" y="315938"/>
            <a:ext cx="4762500" cy="603885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4232548" cy="450781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431" y="4197927"/>
            <a:ext cx="2606673" cy="231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08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055" y="166255"/>
            <a:ext cx="10571998" cy="1717962"/>
          </a:xfrm>
        </p:spPr>
        <p:txBody>
          <a:bodyPr/>
          <a:lstStyle/>
          <a:p>
            <a:r>
              <a:rPr lang="en-US" sz="2800" dirty="0" err="1" smtClean="0">
                <a:solidFill>
                  <a:srgbClr val="FFFF00"/>
                </a:solidFill>
              </a:rPr>
              <a:t>Rối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loạn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nội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tiết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buồng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</a:rPr>
              <a:t>trứng</a:t>
            </a:r>
            <a:r>
              <a:rPr lang="en-US" sz="2400" dirty="0">
                <a:solidFill>
                  <a:srgbClr val="FFFF00"/>
                </a:solidFill>
              </a:rPr>
              <a:t/>
            </a:r>
            <a:br>
              <a:rPr lang="en-US" sz="2400" dirty="0">
                <a:solidFill>
                  <a:srgbClr val="FFFF00"/>
                </a:solidFill>
              </a:rPr>
            </a:b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US" sz="2000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tồn</a:t>
            </a:r>
            <a:r>
              <a:rPr lang="en-US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en-US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kéo</a:t>
            </a:r>
            <a:r>
              <a:rPr lang="en-US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dài</a:t>
            </a:r>
            <a:r>
              <a:rPr lang="en-US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hoàng</a:t>
            </a:r>
            <a:r>
              <a:rPr lang="en-US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rụng</a:t>
            </a:r>
            <a:r>
              <a:rPr lang="en-US" sz="2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trứng</a:t>
            </a:r>
            <a:r>
              <a:rPr lang="en-US" sz="2000" b="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 smtClean="0">
                <a:solidFill>
                  <a:schemeClr val="bg1"/>
                </a:solidFill>
              </a:rPr>
              <a:t>chu</a:t>
            </a: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kỳ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không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rụng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trứng</a:t>
            </a:r>
            <a:r>
              <a:rPr lang="en-US" sz="2000" dirty="0">
                <a:solidFill>
                  <a:schemeClr val="bg1"/>
                </a:solidFill>
              </a:rPr>
              <a:t> (+++)</a:t>
            </a:r>
            <a:br>
              <a:rPr lang="en-US" sz="2000" dirty="0">
                <a:solidFill>
                  <a:schemeClr val="bg1"/>
                </a:solidFill>
              </a:rPr>
            </a:b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1884218"/>
            <a:ext cx="5189857" cy="866919"/>
          </a:xfrm>
        </p:spPr>
        <p:txBody>
          <a:bodyPr/>
          <a:lstStyle/>
          <a:p>
            <a:r>
              <a:rPr lang="en-US" sz="2400" b="1" dirty="0" err="1" smtClean="0">
                <a:solidFill>
                  <a:srgbClr val="FFFF00"/>
                </a:solidFill>
              </a:rPr>
              <a:t>Buồng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trứng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đa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nang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endParaRPr lang="en-US" sz="2400" b="1" dirty="0">
              <a:solidFill>
                <a:srgbClr val="FFFF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4937" y="2751137"/>
            <a:ext cx="4853989" cy="363580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Nang </a:t>
            </a:r>
            <a:r>
              <a:rPr lang="en-US" b="1" dirty="0" err="1" smtClean="0">
                <a:solidFill>
                  <a:srgbClr val="FFFF00"/>
                </a:solidFill>
              </a:rPr>
              <a:t>buồng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trứng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992885" y="2751137"/>
            <a:ext cx="5415261" cy="363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47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898072"/>
            <a:ext cx="10554574" cy="5056909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endParaRPr lang="en-US" sz="2400" dirty="0" smtClean="0"/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2600" dirty="0" err="1" smtClean="0">
                <a:latin typeface="Arial Rounded MT Bold" panose="020F0704030504030204" pitchFamily="34" charset="0"/>
              </a:rPr>
              <a:t>Kể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ra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được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các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nhóm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nguyên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nhân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gây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ra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huyết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tử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cung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bất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r>
              <a:rPr lang="en-US" sz="2600" dirty="0" err="1" smtClean="0">
                <a:latin typeface="Arial Rounded MT Bold" panose="020F0704030504030204" pitchFamily="34" charset="0"/>
              </a:rPr>
              <a:t>thường</a:t>
            </a:r>
            <a:r>
              <a:rPr lang="en-US" sz="2600" dirty="0" smtClean="0">
                <a:latin typeface="Arial Rounded MT Bold" panose="020F0704030504030204" pitchFamily="34" charset="0"/>
              </a:rPr>
              <a:t> </a:t>
            </a:r>
            <a:endParaRPr lang="vi-VN" sz="2600" dirty="0"/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vi-VN" sz="2600" dirty="0"/>
              <a:t>Trình bày cách hỏi bệnh sử, khám lâm sàng để chẩn đoán một trường hợp </a:t>
            </a:r>
            <a:r>
              <a:rPr lang="vi-VN" sz="2600" dirty="0" smtClean="0"/>
              <a:t>XH</a:t>
            </a:r>
            <a:r>
              <a:rPr lang="en-US" sz="2600" dirty="0" smtClean="0"/>
              <a:t>TC</a:t>
            </a:r>
            <a:r>
              <a:rPr lang="vi-VN" sz="2600" dirty="0" smtClean="0"/>
              <a:t>BT </a:t>
            </a:r>
            <a:r>
              <a:rPr lang="vi-VN" sz="2600" dirty="0"/>
              <a:t>trong độ tuổi sinh sản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vi-VN" sz="2600" dirty="0"/>
              <a:t>Liệt kê </a:t>
            </a:r>
            <a:r>
              <a:rPr lang="en-US" sz="2600" dirty="0" err="1" smtClean="0"/>
              <a:t>được</a:t>
            </a:r>
            <a:r>
              <a:rPr lang="en-US" sz="2600" dirty="0" smtClean="0"/>
              <a:t> </a:t>
            </a:r>
            <a:r>
              <a:rPr lang="vi-VN" sz="2600" dirty="0" smtClean="0"/>
              <a:t>các </a:t>
            </a:r>
            <a:r>
              <a:rPr lang="vi-VN" sz="2600" dirty="0"/>
              <a:t>xét nghiệm cần thiết để chẩn đoán </a:t>
            </a:r>
            <a:r>
              <a:rPr lang="en-US" sz="2600" dirty="0" smtClean="0"/>
              <a:t>XHTCBT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n-US" sz="2600" dirty="0" err="1" smtClean="0"/>
              <a:t>Chẩn</a:t>
            </a:r>
            <a:r>
              <a:rPr lang="en-US" sz="2600" dirty="0" smtClean="0"/>
              <a:t> </a:t>
            </a:r>
            <a:r>
              <a:rPr lang="en-US" sz="2600" dirty="0" err="1" smtClean="0"/>
              <a:t>đoán</a:t>
            </a:r>
            <a:r>
              <a:rPr lang="en-US" sz="2600" dirty="0" smtClean="0"/>
              <a:t> </a:t>
            </a:r>
            <a:r>
              <a:rPr lang="en-US" sz="2600" dirty="0" err="1" smtClean="0"/>
              <a:t>phân</a:t>
            </a:r>
            <a:r>
              <a:rPr lang="en-US" sz="2600" dirty="0" smtClean="0"/>
              <a:t> </a:t>
            </a:r>
            <a:r>
              <a:rPr lang="en-US" sz="2600" dirty="0" err="1" smtClean="0"/>
              <a:t>biệt</a:t>
            </a:r>
            <a:r>
              <a:rPr lang="en-US" sz="2600" dirty="0" smtClean="0"/>
              <a:t> </a:t>
            </a:r>
            <a:r>
              <a:rPr lang="en-US" sz="2600" dirty="0" err="1" smtClean="0"/>
              <a:t>được</a:t>
            </a:r>
            <a:r>
              <a:rPr lang="en-US" sz="2600" dirty="0" smtClean="0"/>
              <a:t> </a:t>
            </a:r>
            <a:r>
              <a:rPr lang="en-US" sz="2600" dirty="0" err="1" smtClean="0"/>
              <a:t>xuất</a:t>
            </a:r>
            <a:r>
              <a:rPr lang="en-US" sz="2600" dirty="0" smtClean="0"/>
              <a:t> </a:t>
            </a:r>
            <a:r>
              <a:rPr lang="en-US" sz="2600" dirty="0" err="1" smtClean="0"/>
              <a:t>huyết</a:t>
            </a:r>
            <a:r>
              <a:rPr lang="en-US" sz="2600" dirty="0" smtClean="0"/>
              <a:t> </a:t>
            </a:r>
            <a:r>
              <a:rPr lang="en-US" sz="2600" dirty="0" err="1" smtClean="0"/>
              <a:t>âm</a:t>
            </a:r>
            <a:r>
              <a:rPr lang="en-US" sz="2600" dirty="0" smtClean="0"/>
              <a:t> </a:t>
            </a:r>
            <a:r>
              <a:rPr lang="en-US" sz="2600" dirty="0" err="1" smtClean="0"/>
              <a:t>đạo</a:t>
            </a:r>
            <a:r>
              <a:rPr lang="en-US" sz="2600" dirty="0" smtClean="0"/>
              <a:t> </a:t>
            </a:r>
            <a:r>
              <a:rPr lang="en-US" sz="2600" dirty="0" err="1" smtClean="0"/>
              <a:t>với</a:t>
            </a:r>
            <a:r>
              <a:rPr lang="en-US" sz="2600" dirty="0" smtClean="0"/>
              <a:t> </a:t>
            </a:r>
            <a:r>
              <a:rPr lang="en-US" sz="2600" dirty="0" err="1" smtClean="0"/>
              <a:t>các</a:t>
            </a:r>
            <a:r>
              <a:rPr lang="en-US" sz="2600" dirty="0" smtClean="0"/>
              <a:t> </a:t>
            </a:r>
            <a:r>
              <a:rPr lang="en-US" sz="2600" dirty="0" err="1" smtClean="0"/>
              <a:t>xuất</a:t>
            </a:r>
            <a:r>
              <a:rPr lang="en-US" sz="2600" dirty="0" smtClean="0"/>
              <a:t> </a:t>
            </a:r>
            <a:r>
              <a:rPr lang="en-US" sz="2600" dirty="0" err="1" smtClean="0"/>
              <a:t>huyết</a:t>
            </a:r>
            <a:r>
              <a:rPr lang="en-US" sz="2600" dirty="0" smtClean="0"/>
              <a:t> </a:t>
            </a:r>
            <a:r>
              <a:rPr lang="en-US" sz="2600" dirty="0" err="1" smtClean="0"/>
              <a:t>đường</a:t>
            </a:r>
            <a:r>
              <a:rPr lang="en-US" sz="2600" dirty="0" smtClean="0"/>
              <a:t> </a:t>
            </a:r>
            <a:r>
              <a:rPr lang="en-US" sz="2600" dirty="0" err="1" smtClean="0"/>
              <a:t>dưới</a:t>
            </a:r>
            <a:r>
              <a:rPr lang="en-US" sz="2600" dirty="0" smtClean="0"/>
              <a:t> </a:t>
            </a:r>
            <a:r>
              <a:rPr lang="en-US" sz="2600" dirty="0" err="1" smtClean="0"/>
              <a:t>khác</a:t>
            </a:r>
            <a:r>
              <a:rPr lang="en-US" sz="2600" dirty="0" smtClean="0"/>
              <a:t> </a:t>
            </a:r>
            <a:endParaRPr lang="en-US" sz="2600" dirty="0" smtClean="0">
              <a:latin typeface="Arial Rounded MT Bold" panose="020F0704030504030204" pitchFamily="34" charset="0"/>
            </a:endParaRPr>
          </a:p>
          <a:p>
            <a:pPr>
              <a:spcBef>
                <a:spcPts val="1200"/>
              </a:spcBef>
            </a:pPr>
            <a:endParaRPr lang="vi-VN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38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1381612"/>
          </a:xfrm>
        </p:spPr>
        <p:txBody>
          <a:bodyPr/>
          <a:lstStyle/>
          <a:p>
            <a:r>
              <a:rPr lang="en-US" dirty="0" err="1">
                <a:solidFill>
                  <a:srgbClr val="FFFF00"/>
                </a:solidFill>
              </a:rPr>
              <a:t>Hội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chứng</a:t>
            </a:r>
            <a:r>
              <a:rPr lang="en-US" dirty="0">
                <a:solidFill>
                  <a:srgbClr val="FFFF00"/>
                </a:solidFill>
              </a:rPr>
              <a:t> turner</a:t>
            </a:r>
            <a:br>
              <a:rPr lang="en-US" dirty="0">
                <a:solidFill>
                  <a:srgbClr val="FFFF00"/>
                </a:solidFill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953491"/>
            <a:ext cx="10554574" cy="45997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400" dirty="0" smtClean="0"/>
              <a:t>Bệnh </a:t>
            </a:r>
            <a:r>
              <a:rPr lang="vi-VN" sz="2400" dirty="0"/>
              <a:t>nguyên</a:t>
            </a:r>
          </a:p>
          <a:p>
            <a:r>
              <a:rPr lang="vi-VN" sz="2400" dirty="0"/>
              <a:t>Hội chứng mang tính di truyền do rối loạn nhiễm sắc thể giới tính. Chỉ có một nhiễm sắc thể X mà không có nhiễm sắc thể Y. Cấu trúc nhiễm sắc thể giới tính thuộc XO.</a:t>
            </a:r>
          </a:p>
          <a:p>
            <a:r>
              <a:rPr lang="vi-VN" sz="2400" dirty="0"/>
              <a:t>Hội chứng Turner chiếm tỉ </a:t>
            </a:r>
            <a:r>
              <a:rPr lang="vi-VN" sz="2400" dirty="0" smtClean="0"/>
              <a:t>lệ </a:t>
            </a:r>
            <a:r>
              <a:rPr lang="vi-VN" sz="2400" dirty="0"/>
              <a:t>1/2500 trẻ gái sinh ra bình thường </a:t>
            </a:r>
            <a:r>
              <a:rPr lang="vi-VN" sz="2400" dirty="0" smtClean="0"/>
              <a:t>và</a:t>
            </a:r>
            <a:r>
              <a:rPr lang="en-US" sz="2400" dirty="0" smtClean="0"/>
              <a:t>  </a:t>
            </a:r>
            <a:r>
              <a:rPr lang="vi-VN" sz="2400" dirty="0" smtClean="0"/>
              <a:t>5</a:t>
            </a:r>
            <a:r>
              <a:rPr lang="vi-VN" sz="2400" dirty="0"/>
              <a:t>%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trường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vi-VN" sz="2400" dirty="0" smtClean="0"/>
              <a:t>sẩy </a:t>
            </a:r>
            <a:r>
              <a:rPr lang="vi-VN" sz="2400" dirty="0"/>
              <a:t>thai.</a:t>
            </a:r>
          </a:p>
          <a:p>
            <a:r>
              <a:rPr lang="vi-VN" sz="2400" dirty="0"/>
              <a:t>Hầu hết bệnh nhi có vật thể </a:t>
            </a:r>
            <a:r>
              <a:rPr lang="vi-VN" sz="2400" dirty="0" smtClean="0"/>
              <a:t>nhiễm sắc giới tính âm </a:t>
            </a:r>
            <a:r>
              <a:rPr lang="vi-VN" sz="2400" dirty="0"/>
              <a:t>tính. Trường hợp có vật thể nhiễm sắc giới dương tính thì đều có thể nhiễm sắc hình khảm với X. Carotip phổ biến là </a:t>
            </a:r>
            <a:r>
              <a:rPr lang="vi-VN" sz="2400" dirty="0" smtClean="0"/>
              <a:t>XO/XX</a:t>
            </a:r>
            <a:endParaRPr lang="vi-VN" sz="2400" dirty="0"/>
          </a:p>
        </p:txBody>
      </p:sp>
    </p:spTree>
    <p:extLst>
      <p:ext uri="{BB962C8B-B14F-4D97-AF65-F5344CB8AC3E}">
        <p14:creationId xmlns:p14="http://schemas.microsoft.com/office/powerpoint/2010/main" val="399380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-1"/>
            <a:ext cx="10571998" cy="1909011"/>
          </a:xfrm>
        </p:spPr>
        <p:txBody>
          <a:bodyPr/>
          <a:lstStyle/>
          <a:p>
            <a:r>
              <a:rPr lang="en-US" sz="3600" dirty="0" err="1">
                <a:solidFill>
                  <a:srgbClr val="FFFF00"/>
                </a:solidFill>
              </a:rPr>
              <a:t>Hội</a:t>
            </a:r>
            <a:r>
              <a:rPr lang="en-US" sz="3600" dirty="0">
                <a:solidFill>
                  <a:srgbClr val="FFFF00"/>
                </a:solidFill>
              </a:rPr>
              <a:t> </a:t>
            </a:r>
            <a:r>
              <a:rPr lang="en-US" sz="3600" dirty="0" err="1">
                <a:solidFill>
                  <a:srgbClr val="FFFF00"/>
                </a:solidFill>
              </a:rPr>
              <a:t>chứng</a:t>
            </a:r>
            <a:r>
              <a:rPr lang="en-US" sz="3600" dirty="0">
                <a:solidFill>
                  <a:srgbClr val="FFFF00"/>
                </a:solidFill>
              </a:rPr>
              <a:t> turner</a:t>
            </a:r>
            <a:br>
              <a:rPr lang="en-US" sz="3600" dirty="0">
                <a:solidFill>
                  <a:srgbClr val="FFFF00"/>
                </a:solidFill>
              </a:rPr>
            </a:b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149641"/>
            <a:ext cx="10554574" cy="45399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400" dirty="0"/>
              <a:t>Các đặc điểm khác có thể rất thay đổi giữa các cá thể như:</a:t>
            </a:r>
          </a:p>
          <a:p>
            <a:r>
              <a:rPr lang="vi-VN" sz="2400" dirty="0" smtClean="0"/>
              <a:t>Tóc </a:t>
            </a:r>
            <a:r>
              <a:rPr lang="vi-VN" sz="2400" dirty="0"/>
              <a:t>mọc thấp, lỗ tai đóng thấp, mắt sụp, cổ to bè và ngực rộng.</a:t>
            </a:r>
          </a:p>
          <a:p>
            <a:r>
              <a:rPr lang="vi-VN" sz="2400" dirty="0" smtClean="0"/>
              <a:t>Hàm </a:t>
            </a:r>
            <a:r>
              <a:rPr lang="vi-VN" sz="2400" dirty="0"/>
              <a:t>dưới ngắn. Vòm họng cong, cao và hẹp.</a:t>
            </a:r>
          </a:p>
          <a:p>
            <a:r>
              <a:rPr lang="vi-VN" sz="2400" dirty="0" smtClean="0"/>
              <a:t>Bàn </a:t>
            </a:r>
            <a:r>
              <a:rPr lang="vi-VN" sz="2400" dirty="0"/>
              <a:t>chân dẹt, móng tay và chân nhỏ hẹp.</a:t>
            </a:r>
          </a:p>
          <a:p>
            <a:r>
              <a:rPr lang="vi-VN" sz="2400" dirty="0" smtClean="0"/>
              <a:t>Phù </a:t>
            </a:r>
            <a:r>
              <a:rPr lang="vi-VN" sz="2400" dirty="0"/>
              <a:t>tay và chân, đặc biệt là khi mới sinh.</a:t>
            </a:r>
          </a:p>
          <a:p>
            <a:r>
              <a:rPr lang="vi-VN" sz="2400" dirty="0" smtClean="0"/>
              <a:t>Chỉ </a:t>
            </a:r>
            <a:r>
              <a:rPr lang="vi-VN" sz="2400" dirty="0"/>
              <a:t>số thông minh trung bình thấp hơn so với những người bình thường khác.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637594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723" y="144379"/>
            <a:ext cx="5181168" cy="64168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872" y="144379"/>
            <a:ext cx="5601611" cy="641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96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huyết</a:t>
            </a:r>
            <a:r>
              <a:rPr lang="en-US" dirty="0" smtClean="0"/>
              <a:t> </a:t>
            </a:r>
            <a:r>
              <a:rPr lang="en-US" dirty="0" err="1" smtClean="0"/>
              <a:t>ngoài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cung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6"/>
            <a:ext cx="10572000" cy="1383189"/>
          </a:xfrm>
        </p:spPr>
        <p:txBody>
          <a:bodyPr>
            <a:normAutofit/>
          </a:bodyPr>
          <a:lstStyle/>
          <a:p>
            <a:r>
              <a:rPr lang="vi-VN" dirty="0"/>
              <a:t>Từ cổ TC: Polyp, Ung thư, Viêm nhiễm</a:t>
            </a:r>
          </a:p>
          <a:p>
            <a:r>
              <a:rPr lang="vi-VN" dirty="0"/>
              <a:t>Âm đạo: Viêm nhiễm</a:t>
            </a:r>
          </a:p>
          <a:p>
            <a:r>
              <a:rPr lang="vi-VN" dirty="0"/>
              <a:t>Buồng trứng: U bướu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0238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1, </a:t>
            </a:r>
            <a:r>
              <a:rPr lang="en-US" dirty="0" err="1" smtClean="0">
                <a:solidFill>
                  <a:srgbClr val="FFFF00"/>
                </a:solidFill>
              </a:rPr>
              <a:t>Viêm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nhiễm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âm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hộ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âm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đạo</a:t>
            </a:r>
            <a:r>
              <a:rPr lang="en-US" dirty="0" smtClean="0">
                <a:solidFill>
                  <a:srgbClr val="FFFF00"/>
                </a:solidFill>
              </a:rPr>
              <a:t>, </a:t>
            </a:r>
            <a:r>
              <a:rPr lang="en-US" dirty="0" err="1" smtClean="0">
                <a:solidFill>
                  <a:srgbClr val="FFFF00"/>
                </a:solidFill>
              </a:rPr>
              <a:t>ung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thư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âm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hộ</a:t>
            </a:r>
            <a:r>
              <a:rPr lang="en-US" dirty="0" smtClean="0">
                <a:solidFill>
                  <a:srgbClr val="FFFF00"/>
                </a:solidFill>
              </a:rPr>
              <a:t>, </a:t>
            </a:r>
            <a:r>
              <a:rPr lang="en-US" dirty="0" err="1" smtClean="0">
                <a:solidFill>
                  <a:srgbClr val="FFFF00"/>
                </a:solidFill>
              </a:rPr>
              <a:t>âm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đạo</a:t>
            </a:r>
            <a:r>
              <a:rPr lang="en-US" dirty="0" smtClean="0">
                <a:solidFill>
                  <a:srgbClr val="FFFF00"/>
                </a:solidFill>
              </a:rPr>
              <a:t> …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408003" y="2069886"/>
            <a:ext cx="3178018" cy="4167581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710712" y="2069886"/>
            <a:ext cx="3298116" cy="40676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218" y="2272145"/>
            <a:ext cx="4682837" cy="439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113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Lộ</a:t>
            </a:r>
            <a:r>
              <a:rPr lang="en-US" dirty="0" smtClean="0"/>
              <a:t> </a:t>
            </a:r>
            <a:r>
              <a:rPr lang="en-US" dirty="0" err="1" smtClean="0"/>
              <a:t>tuyến</a:t>
            </a:r>
            <a:r>
              <a:rPr lang="en-US" dirty="0" smtClean="0"/>
              <a:t> CTC, polyp </a:t>
            </a:r>
            <a:r>
              <a:rPr lang="en-US" dirty="0" err="1" smtClean="0"/>
              <a:t>cổ</a:t>
            </a:r>
            <a:r>
              <a:rPr lang="en-US" dirty="0" smtClean="0"/>
              <a:t> </a:t>
            </a:r>
            <a:r>
              <a:rPr lang="en-US" dirty="0" err="1" smtClean="0"/>
              <a:t>tử</a:t>
            </a:r>
            <a:r>
              <a:rPr lang="en-US" dirty="0" smtClean="0"/>
              <a:t> </a:t>
            </a:r>
            <a:r>
              <a:rPr lang="en-US" dirty="0" err="1" smtClean="0"/>
              <a:t>cung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20545" y="2222288"/>
            <a:ext cx="3663897" cy="3188158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12946" y="2374687"/>
            <a:ext cx="4466626" cy="303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260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80" y="548641"/>
            <a:ext cx="10387588" cy="891539"/>
          </a:xfrm>
        </p:spPr>
        <p:txBody>
          <a:bodyPr/>
          <a:lstStyle/>
          <a:p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ung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thư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cổ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tử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cung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669" y="2673927"/>
            <a:ext cx="3780039" cy="30500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0908" y="2770908"/>
            <a:ext cx="4496991" cy="3090142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 flipH="1">
            <a:off x="8257309" y="7550726"/>
            <a:ext cx="5597236" cy="609600"/>
          </a:xfrm>
        </p:spPr>
        <p:txBody>
          <a:bodyPr>
            <a:normAutofit fontScale="62500" lnSpcReduction="2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2870872" y="5626986"/>
            <a:ext cx="45719" cy="234064"/>
          </a:xfrm>
        </p:spPr>
        <p:txBody>
          <a:bodyPr>
            <a:normAutofit fontScale="62500" lnSpcReduction="2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60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Viêm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phụ</a:t>
            </a:r>
            <a:r>
              <a:rPr lang="en-US" dirty="0" smtClean="0"/>
              <a:t>, u </a:t>
            </a:r>
            <a:r>
              <a:rPr lang="en-US" dirty="0" err="1" smtClean="0"/>
              <a:t>buồng</a:t>
            </a:r>
            <a:r>
              <a:rPr lang="en-US" dirty="0" smtClean="0"/>
              <a:t> </a:t>
            </a:r>
            <a:r>
              <a:rPr lang="en-US" dirty="0" err="1" smtClean="0"/>
              <a:t>trứng</a:t>
            </a: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287552" y="2338946"/>
            <a:ext cx="5385654" cy="3682837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901699" y="2368552"/>
            <a:ext cx="5194300" cy="357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6971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1333486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>
                <a:solidFill>
                  <a:srgbClr val="FFFF00"/>
                </a:solidFill>
              </a:rPr>
              <a:t>Khai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thác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kỹ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tiền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sử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bệnh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sử</a:t>
            </a:r>
            <a:r>
              <a:rPr lang="en-US" dirty="0">
                <a:solidFill>
                  <a:srgbClr val="FFFF00"/>
                </a:solidFill>
              </a:rPr>
              <a:t/>
            </a:r>
            <a:br>
              <a:rPr lang="en-US" dirty="0">
                <a:solidFill>
                  <a:srgbClr val="FFFF00"/>
                </a:solidFill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61474" y="2418656"/>
            <a:ext cx="4684294" cy="3934018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14737" y="1925053"/>
            <a:ext cx="6015790" cy="5534526"/>
          </a:xfrm>
        </p:spPr>
        <p:txBody>
          <a:bodyPr>
            <a:normAutofit/>
          </a:bodyPr>
          <a:lstStyle/>
          <a:p>
            <a:r>
              <a:rPr lang="vi-VN" sz="2000" dirty="0"/>
              <a:t>Cá nhân: tuổi, tình trạng gia đình, PARA</a:t>
            </a:r>
          </a:p>
          <a:p>
            <a:r>
              <a:rPr lang="vi-VN" sz="2000" dirty="0"/>
              <a:t>Tính chất ra huyết: lượng, chu kỳ, các triệu chứng liên quan – Kinh chót</a:t>
            </a:r>
          </a:p>
          <a:p>
            <a:r>
              <a:rPr lang="vi-VN" sz="2000" dirty="0"/>
              <a:t>Đặc điểm chu kỳ kinh nguyệt trước đây</a:t>
            </a:r>
          </a:p>
          <a:p>
            <a:r>
              <a:rPr lang="vi-VN" sz="2000" dirty="0"/>
              <a:t>Tiền căn: nội, ngoại khoa, dùng nội tiết</a:t>
            </a:r>
          </a:p>
          <a:p>
            <a:r>
              <a:rPr lang="vi-VN" sz="2000" dirty="0"/>
              <a:t>Sản khoa: XHTC </a:t>
            </a:r>
            <a:r>
              <a:rPr lang="vi-VN" sz="2000" dirty="0" smtClean="0"/>
              <a:t>hậu </a:t>
            </a:r>
            <a:r>
              <a:rPr lang="vi-VN" sz="2000" dirty="0"/>
              <a:t>sản, thai trứng</a:t>
            </a:r>
          </a:p>
          <a:p>
            <a:r>
              <a:rPr lang="vi-VN" sz="2000" dirty="0"/>
              <a:t>Phương pháp tránh thai đang sử </a:t>
            </a:r>
            <a:r>
              <a:rPr lang="vi-VN" sz="2000" dirty="0" smtClean="0"/>
              <a:t>dụng</a:t>
            </a:r>
            <a:endParaRPr lang="en-US" sz="2000" dirty="0" smtClean="0"/>
          </a:p>
          <a:p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làm</a:t>
            </a:r>
            <a:r>
              <a:rPr lang="en-US" sz="2000" dirty="0" smtClean="0"/>
              <a:t> n</a:t>
            </a:r>
            <a:r>
              <a:rPr lang="vi-VN" sz="2000" dirty="0" smtClean="0"/>
              <a:t>hững </a:t>
            </a:r>
            <a:r>
              <a:rPr lang="vi-VN" sz="2000" dirty="0"/>
              <a:t>thủ thuật như nạo hút thai, đặt vòng, khâu vòng cổ tử cung, chụp cổ tử cung vòi </a:t>
            </a:r>
            <a:r>
              <a:rPr lang="vi-VN" sz="2000" dirty="0" smtClean="0"/>
              <a:t>trứng</a:t>
            </a:r>
            <a:endParaRPr lang="vi-VN" sz="2000" dirty="0"/>
          </a:p>
          <a:p>
            <a:r>
              <a:rPr lang="vi-VN" sz="2000" dirty="0" smtClean="0"/>
              <a:t>Gia </a:t>
            </a:r>
            <a:r>
              <a:rPr lang="vi-VN" sz="2000" dirty="0"/>
              <a:t>đình: ung thư </a:t>
            </a:r>
            <a:r>
              <a:rPr lang="vi-VN" sz="2000" dirty="0" smtClean="0"/>
              <a:t>NMTC</a:t>
            </a:r>
            <a:endParaRPr lang="en-US" sz="2000" dirty="0" smtClean="0"/>
          </a:p>
          <a:p>
            <a:endParaRPr lang="vi-V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536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9" y="447188"/>
            <a:ext cx="11253663" cy="970450"/>
          </a:xfrm>
        </p:spPr>
        <p:txBody>
          <a:bodyPr/>
          <a:lstStyle/>
          <a:p>
            <a:pPr algn="ctr"/>
            <a:r>
              <a:rPr lang="en-US" sz="3600" dirty="0" err="1">
                <a:solidFill>
                  <a:srgbClr val="FFFF00"/>
                </a:solidFill>
              </a:rPr>
              <a:t>Khám</a:t>
            </a:r>
            <a:r>
              <a:rPr lang="en-US" sz="3600" dirty="0">
                <a:solidFill>
                  <a:srgbClr val="FFFF00"/>
                </a:solidFill>
              </a:rPr>
              <a:t>  </a:t>
            </a:r>
            <a:r>
              <a:rPr lang="en-US" sz="3600" dirty="0" err="1">
                <a:solidFill>
                  <a:srgbClr val="FFFF00"/>
                </a:solidFill>
              </a:rPr>
              <a:t>lâm</a:t>
            </a:r>
            <a:r>
              <a:rPr lang="en-US" sz="3600" dirty="0">
                <a:solidFill>
                  <a:srgbClr val="FFFF00"/>
                </a:solidFill>
              </a:rPr>
              <a:t> </a:t>
            </a:r>
            <a:r>
              <a:rPr lang="en-US" sz="3600" dirty="0" err="1">
                <a:solidFill>
                  <a:srgbClr val="FFFF00"/>
                </a:solidFill>
              </a:rPr>
              <a:t>sàng</a:t>
            </a:r>
            <a:r>
              <a:rPr lang="en-US" sz="3600" dirty="0">
                <a:solidFill>
                  <a:srgbClr val="FFFF00"/>
                </a:solidFill>
              </a:rPr>
              <a:t> -  </a:t>
            </a:r>
            <a:r>
              <a:rPr lang="en-US" sz="3600" dirty="0" err="1" smtClean="0">
                <a:solidFill>
                  <a:srgbClr val="FFFF00"/>
                </a:solidFill>
              </a:rPr>
              <a:t>khám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</a:rPr>
              <a:t>bụng</a:t>
            </a:r>
            <a:r>
              <a:rPr lang="en-US" sz="3600" dirty="0" smtClean="0">
                <a:solidFill>
                  <a:srgbClr val="FFFF00"/>
                </a:solidFill>
              </a:rPr>
              <a:t>- </a:t>
            </a:r>
            <a:r>
              <a:rPr lang="en-US" sz="3600" dirty="0" err="1" smtClean="0">
                <a:solidFill>
                  <a:srgbClr val="FFFF00"/>
                </a:solidFill>
              </a:rPr>
              <a:t>khám</a:t>
            </a:r>
            <a:r>
              <a:rPr lang="en-US" sz="3600" dirty="0" smtClean="0">
                <a:solidFill>
                  <a:srgbClr val="FFFF00"/>
                </a:solidFill>
              </a:rPr>
              <a:t> </a:t>
            </a:r>
            <a:r>
              <a:rPr lang="en-US" sz="3600" dirty="0" err="1">
                <a:solidFill>
                  <a:srgbClr val="FFFF00"/>
                </a:solidFill>
              </a:rPr>
              <a:t>toàn</a:t>
            </a:r>
            <a:r>
              <a:rPr lang="en-US" sz="3600" dirty="0">
                <a:solidFill>
                  <a:srgbClr val="FFFF00"/>
                </a:solidFill>
              </a:rPr>
              <a:t> </a:t>
            </a:r>
            <a:r>
              <a:rPr lang="en-US" sz="3600" dirty="0" err="1">
                <a:solidFill>
                  <a:srgbClr val="FFFF00"/>
                </a:solidFill>
              </a:rPr>
              <a:t>thân</a:t>
            </a:r>
            <a:r>
              <a:rPr lang="en-US" sz="3600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81309" y="2261588"/>
            <a:ext cx="3893849" cy="4529897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quát</a:t>
            </a:r>
            <a:r>
              <a:rPr lang="en-US" dirty="0"/>
              <a:t>: </a:t>
            </a:r>
            <a:r>
              <a:rPr lang="en-US" dirty="0" err="1" smtClean="0"/>
              <a:t>Thiếu</a:t>
            </a:r>
            <a:r>
              <a:rPr lang="en-US" dirty="0" smtClean="0"/>
              <a:t> </a:t>
            </a:r>
            <a:r>
              <a:rPr lang="en-US" dirty="0" err="1" smtClean="0"/>
              <a:t>máu</a:t>
            </a:r>
            <a:r>
              <a:rPr lang="en-US" dirty="0" smtClean="0"/>
              <a:t>?  </a:t>
            </a:r>
            <a:r>
              <a:rPr lang="en-US" dirty="0"/>
              <a:t>HA, </a:t>
            </a:r>
            <a:r>
              <a:rPr lang="en-US" dirty="0" err="1" smtClean="0"/>
              <a:t>khám</a:t>
            </a:r>
            <a:r>
              <a:rPr lang="en-US" dirty="0" smtClean="0"/>
              <a:t> </a:t>
            </a:r>
            <a:r>
              <a:rPr lang="en-US" dirty="0" err="1" smtClean="0"/>
              <a:t>tuyến</a:t>
            </a:r>
            <a:r>
              <a:rPr lang="en-US" dirty="0" smtClean="0"/>
              <a:t> </a:t>
            </a:r>
            <a:r>
              <a:rPr lang="en-US" dirty="0" err="1"/>
              <a:t>giáp</a:t>
            </a:r>
            <a:r>
              <a:rPr lang="en-US" dirty="0"/>
              <a:t>, </a:t>
            </a:r>
            <a:r>
              <a:rPr lang="en-US" dirty="0" err="1"/>
              <a:t>tim</a:t>
            </a:r>
            <a:r>
              <a:rPr lang="en-US" dirty="0"/>
              <a:t> </a:t>
            </a:r>
            <a:r>
              <a:rPr lang="en-US" dirty="0" err="1"/>
              <a:t>phổi</a:t>
            </a:r>
            <a:endParaRPr lang="en-US" dirty="0"/>
          </a:p>
          <a:p>
            <a:r>
              <a:rPr lang="en-US" dirty="0" err="1"/>
              <a:t>Bụng</a:t>
            </a:r>
            <a:r>
              <a:rPr lang="en-US" dirty="0"/>
              <a:t>: </a:t>
            </a:r>
            <a:r>
              <a:rPr lang="en-US" dirty="0" smtClean="0"/>
              <a:t> </a:t>
            </a:r>
            <a:r>
              <a:rPr lang="en-US" dirty="0" err="1" smtClean="0"/>
              <a:t>Khối</a:t>
            </a:r>
            <a:r>
              <a:rPr lang="en-US" dirty="0" smtClean="0"/>
              <a:t> u?, </a:t>
            </a:r>
            <a:r>
              <a:rPr lang="en-US" dirty="0" err="1"/>
              <a:t>báng</a:t>
            </a:r>
            <a:r>
              <a:rPr lang="en-US" dirty="0"/>
              <a:t> </a:t>
            </a:r>
            <a:r>
              <a:rPr lang="en-US" dirty="0" err="1" smtClean="0"/>
              <a:t>bụng</a:t>
            </a:r>
            <a:r>
              <a:rPr lang="en-US" dirty="0" smtClean="0"/>
              <a:t>?, </a:t>
            </a:r>
            <a:r>
              <a:rPr lang="en-US" dirty="0" err="1" smtClean="0"/>
              <a:t>thai</a:t>
            </a:r>
            <a:r>
              <a:rPr lang="en-US" dirty="0" smtClean="0"/>
              <a:t> ?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047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NGUỒN GỐC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vi-VN" sz="2800" dirty="0" smtClean="0"/>
              <a:t>Xuất </a:t>
            </a:r>
            <a:r>
              <a:rPr lang="vi-VN" sz="2800" dirty="0"/>
              <a:t>huyết </a:t>
            </a:r>
            <a:r>
              <a:rPr lang="en-US" sz="2800" dirty="0" err="1" smtClean="0"/>
              <a:t>âm</a:t>
            </a:r>
            <a:r>
              <a:rPr lang="en-US" sz="2800" dirty="0" smtClean="0"/>
              <a:t> </a:t>
            </a:r>
            <a:r>
              <a:rPr lang="en-US" sz="2800" dirty="0" err="1" smtClean="0"/>
              <a:t>đạo</a:t>
            </a:r>
            <a:r>
              <a:rPr lang="en-US" sz="2800" dirty="0" smtClean="0"/>
              <a:t> </a:t>
            </a:r>
            <a:r>
              <a:rPr lang="en-US" sz="2800" dirty="0" err="1" smtClean="0"/>
              <a:t>bất</a:t>
            </a:r>
            <a:r>
              <a:rPr lang="en-US" sz="2800" dirty="0" smtClean="0"/>
              <a:t> </a:t>
            </a:r>
            <a:r>
              <a:rPr lang="en-US" sz="2800" dirty="0" err="1" smtClean="0"/>
              <a:t>thường</a:t>
            </a:r>
            <a:endParaRPr lang="en-US" sz="2800" dirty="0" smtClean="0"/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800" dirty="0" err="1" smtClean="0"/>
              <a:t>Xuất</a:t>
            </a:r>
            <a:r>
              <a:rPr lang="en-US" sz="2800" dirty="0" smtClean="0"/>
              <a:t> </a:t>
            </a:r>
            <a:r>
              <a:rPr lang="en-US" sz="2800" dirty="0" err="1" smtClean="0"/>
              <a:t>huyết</a:t>
            </a:r>
            <a:r>
              <a:rPr lang="en-US" sz="2800" dirty="0" smtClean="0"/>
              <a:t> </a:t>
            </a:r>
            <a:r>
              <a:rPr lang="en-US" sz="2800" dirty="0" err="1" smtClean="0"/>
              <a:t>tử</a:t>
            </a:r>
            <a:r>
              <a:rPr lang="en-US" sz="2800" dirty="0" smtClean="0"/>
              <a:t> </a:t>
            </a:r>
            <a:r>
              <a:rPr lang="en-US" sz="2800" dirty="0" err="1" smtClean="0"/>
              <a:t>cung</a:t>
            </a:r>
            <a:r>
              <a:rPr lang="en-US" sz="2800" dirty="0" smtClean="0"/>
              <a:t> </a:t>
            </a:r>
            <a:r>
              <a:rPr lang="vi-VN" sz="2800" dirty="0" smtClean="0"/>
              <a:t>bất thường</a:t>
            </a:r>
            <a:endParaRPr lang="vi-VN" sz="2800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978" y="2260738"/>
            <a:ext cx="3488552" cy="348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3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>
                <a:solidFill>
                  <a:srgbClr val="FFFF00"/>
                </a:solidFill>
              </a:rPr>
              <a:t>khám</a:t>
            </a:r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 err="1">
                <a:solidFill>
                  <a:srgbClr val="FFFF00"/>
                </a:solidFill>
              </a:rPr>
              <a:t>phụ</a:t>
            </a:r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 err="1">
                <a:solidFill>
                  <a:srgbClr val="FFFF00"/>
                </a:solidFill>
              </a:rPr>
              <a:t>khoa</a:t>
            </a:r>
            <a:r>
              <a:rPr lang="en-US" sz="3200" dirty="0">
                <a:solidFill>
                  <a:srgbClr val="FFFF00"/>
                </a:solidFill>
              </a:rPr>
              <a:t/>
            </a:r>
            <a:br>
              <a:rPr lang="en-US" sz="3200" dirty="0">
                <a:solidFill>
                  <a:srgbClr val="FFFF00"/>
                </a:solidFill>
              </a:rPr>
            </a:b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30779" y="446088"/>
            <a:ext cx="6160168" cy="5414962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4204702" cy="3600311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400" dirty="0" err="1"/>
              <a:t>Tại</a:t>
            </a:r>
            <a:r>
              <a:rPr lang="en-US" sz="2400" dirty="0"/>
              <a:t> </a:t>
            </a:r>
            <a:r>
              <a:rPr lang="en-US" sz="2400" dirty="0" err="1"/>
              <a:t>chỗ</a:t>
            </a:r>
            <a:r>
              <a:rPr lang="en-US" sz="2400" dirty="0"/>
              <a:t>: </a:t>
            </a:r>
          </a:p>
          <a:p>
            <a:pPr>
              <a:spcBef>
                <a:spcPts val="1200"/>
              </a:spcBef>
            </a:pPr>
            <a:r>
              <a:rPr lang="en-US" sz="2400" dirty="0" err="1"/>
              <a:t>Âm</a:t>
            </a:r>
            <a:r>
              <a:rPr lang="en-US" sz="2400" dirty="0"/>
              <a:t> </a:t>
            </a:r>
            <a:r>
              <a:rPr lang="en-US" sz="2400" dirty="0" err="1"/>
              <a:t>hộ</a:t>
            </a:r>
            <a:r>
              <a:rPr lang="en-US" sz="2400" dirty="0"/>
              <a:t>, </a:t>
            </a:r>
            <a:r>
              <a:rPr lang="en-US" sz="2400" dirty="0" err="1"/>
              <a:t>âm</a:t>
            </a:r>
            <a:r>
              <a:rPr lang="en-US" sz="2400" dirty="0"/>
              <a:t> </a:t>
            </a:r>
            <a:r>
              <a:rPr lang="en-US" sz="2400" dirty="0" err="1"/>
              <a:t>đạo</a:t>
            </a:r>
            <a:r>
              <a:rPr lang="en-US" sz="2400" dirty="0"/>
              <a:t>, </a:t>
            </a:r>
            <a:r>
              <a:rPr lang="en-US" sz="2400" dirty="0" err="1"/>
              <a:t>cổ</a:t>
            </a:r>
            <a:r>
              <a:rPr lang="en-US" sz="2400" dirty="0"/>
              <a:t> </a:t>
            </a:r>
            <a:r>
              <a:rPr lang="en-US" sz="2400" dirty="0" err="1"/>
              <a:t>tử</a:t>
            </a:r>
            <a:r>
              <a:rPr lang="en-US" sz="2400" dirty="0"/>
              <a:t> </a:t>
            </a:r>
            <a:r>
              <a:rPr lang="en-US" sz="2400" dirty="0" err="1"/>
              <a:t>cung</a:t>
            </a:r>
            <a:r>
              <a:rPr lang="en-US" sz="2400" dirty="0"/>
              <a:t>, </a:t>
            </a:r>
            <a:r>
              <a:rPr lang="en-US" sz="2400" dirty="0" err="1"/>
              <a:t>tử</a:t>
            </a:r>
            <a:r>
              <a:rPr lang="en-US" sz="2400" dirty="0"/>
              <a:t> </a:t>
            </a:r>
            <a:r>
              <a:rPr lang="en-US" sz="2400" dirty="0" err="1"/>
              <a:t>cung</a:t>
            </a:r>
            <a:r>
              <a:rPr lang="en-US" sz="2400" dirty="0"/>
              <a:t>, 2 </a:t>
            </a:r>
            <a:r>
              <a:rPr lang="en-US" sz="2400" dirty="0" err="1"/>
              <a:t>phần</a:t>
            </a:r>
            <a:r>
              <a:rPr lang="en-US" sz="2400" dirty="0"/>
              <a:t> </a:t>
            </a:r>
            <a:r>
              <a:rPr lang="en-US" sz="2400" dirty="0" err="1"/>
              <a:t>phụ</a:t>
            </a:r>
            <a:r>
              <a:rPr lang="en-US" sz="2400" dirty="0"/>
              <a:t>, </a:t>
            </a:r>
            <a:r>
              <a:rPr lang="en-US" sz="2400" dirty="0" err="1"/>
              <a:t>vùng</a:t>
            </a:r>
            <a:r>
              <a:rPr lang="en-US" sz="2400" dirty="0"/>
              <a:t> </a:t>
            </a:r>
            <a:r>
              <a:rPr lang="en-US" sz="2400" dirty="0" err="1"/>
              <a:t>chậu</a:t>
            </a:r>
            <a:r>
              <a:rPr lang="en-US" sz="2400" dirty="0"/>
              <a:t> </a:t>
            </a:r>
            <a:endParaRPr lang="en-US" sz="2400" dirty="0" smtClean="0"/>
          </a:p>
          <a:p>
            <a:pPr>
              <a:spcBef>
                <a:spcPts val="1200"/>
              </a:spcBef>
            </a:pPr>
            <a:r>
              <a:rPr lang="en-US" sz="2400" dirty="0" smtClean="0"/>
              <a:t>(</a:t>
            </a:r>
            <a:r>
              <a:rPr lang="en-US" sz="2400" dirty="0" err="1"/>
              <a:t>khám</a:t>
            </a:r>
            <a:r>
              <a:rPr lang="en-US" sz="2400" dirty="0"/>
              <a:t> </a:t>
            </a:r>
            <a:r>
              <a:rPr lang="en-US" sz="2400" dirty="0" err="1"/>
              <a:t>mỏ</a:t>
            </a:r>
            <a:r>
              <a:rPr lang="en-US" sz="2400" dirty="0"/>
              <a:t> </a:t>
            </a:r>
            <a:r>
              <a:rPr lang="en-US" sz="2400" dirty="0" err="1"/>
              <a:t>vịt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khám</a:t>
            </a:r>
            <a:r>
              <a:rPr lang="en-US" sz="2400" dirty="0"/>
              <a:t> </a:t>
            </a:r>
            <a:r>
              <a:rPr lang="en-US" sz="2400" dirty="0" err="1"/>
              <a:t>tay</a:t>
            </a:r>
            <a:r>
              <a:rPr lang="en-US" sz="2400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7261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Xét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nghiệm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nước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tiểu</a:t>
            </a:r>
            <a:r>
              <a:rPr lang="en-US" dirty="0" smtClean="0">
                <a:solidFill>
                  <a:srgbClr val="FFFF00"/>
                </a:solidFill>
              </a:rPr>
              <a:t>- </a:t>
            </a:r>
            <a:r>
              <a:rPr lang="en-US" dirty="0" err="1" smtClean="0">
                <a:solidFill>
                  <a:srgbClr val="FFFF00"/>
                </a:solidFill>
              </a:rPr>
              <a:t>xét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nghiệm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máu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639999" y="1781535"/>
            <a:ext cx="5189857" cy="1557409"/>
          </a:xfrm>
        </p:spPr>
        <p:txBody>
          <a:bodyPr/>
          <a:lstStyle/>
          <a:p>
            <a:r>
              <a:rPr lang="en-US" sz="2800" b="1" dirty="0" err="1"/>
              <a:t>Thử</a:t>
            </a:r>
            <a:r>
              <a:rPr lang="en-US" sz="2800" b="1" dirty="0"/>
              <a:t> </a:t>
            </a:r>
            <a:r>
              <a:rPr lang="en-US" sz="2800" b="1" dirty="0" err="1"/>
              <a:t>thai</a:t>
            </a: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10000" y="3440255"/>
            <a:ext cx="3739858" cy="2647929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50873" y="1981200"/>
            <a:ext cx="6131125" cy="2157664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vi-VN" sz="2400" dirty="0"/>
              <a:t>Hiện tượng âm đạo xuất huyết còn thường gặp ở những người có bệnh</a:t>
            </a:r>
            <a:r>
              <a:rPr lang="vi-VN" sz="2400" dirty="0" smtClean="0"/>
              <a:t>:</a:t>
            </a:r>
            <a:r>
              <a:rPr lang="en-US" sz="2400" dirty="0" smtClean="0"/>
              <a:t> </a:t>
            </a:r>
            <a:r>
              <a:rPr lang="vi-VN" sz="2400" dirty="0" smtClean="0"/>
              <a:t>tim </a:t>
            </a:r>
            <a:r>
              <a:rPr lang="vi-VN" sz="2400" dirty="0"/>
              <a:t>gan</a:t>
            </a:r>
            <a:r>
              <a:rPr lang="vi-VN" sz="2400" dirty="0" smtClean="0"/>
              <a:t>,</a:t>
            </a:r>
            <a:r>
              <a:rPr lang="en-US" sz="2400" dirty="0" smtClean="0"/>
              <a:t> </a:t>
            </a:r>
            <a:r>
              <a:rPr lang="vi-VN" sz="2400" dirty="0" smtClean="0"/>
              <a:t>bệnh </a:t>
            </a:r>
            <a:r>
              <a:rPr lang="vi-VN" sz="2400" dirty="0"/>
              <a:t>thiếu máu</a:t>
            </a:r>
            <a:br>
              <a:rPr lang="vi-VN" sz="2400" dirty="0"/>
            </a:br>
            <a:endParaRPr lang="vi-VN" sz="2400" dirty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50873" y="4364181"/>
            <a:ext cx="6131125" cy="235527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hồng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bạch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tiểu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Hct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yếu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đông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máu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chuyên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tuyến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thận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0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00"/>
                </a:solidFill>
              </a:rPr>
              <a:t>xét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nghiệm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gợi</a:t>
            </a:r>
            <a:r>
              <a:rPr lang="en-US" dirty="0" smtClean="0">
                <a:solidFill>
                  <a:srgbClr val="FFFF00"/>
                </a:solidFill>
              </a:rPr>
              <a:t> ý </a:t>
            </a:r>
            <a:r>
              <a:rPr lang="en-US" dirty="0" err="1" smtClean="0">
                <a:solidFill>
                  <a:srgbClr val="FFFF00"/>
                </a:solidFill>
              </a:rPr>
              <a:t>chẩn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đoán</a:t>
            </a:r>
            <a:r>
              <a:rPr lang="en-US" dirty="0">
                <a:solidFill>
                  <a:srgbClr val="FFFF00"/>
                </a:solidFill>
              </a:rPr>
              <a:t> PAP’s </a:t>
            </a:r>
            <a:r>
              <a:rPr lang="en-US" dirty="0" smtClean="0">
                <a:solidFill>
                  <a:srgbClr val="FFFF00"/>
                </a:solidFill>
              </a:rPr>
              <a:t>smear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19150" y="2165684"/>
            <a:ext cx="5405187" cy="4498461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19052" y="2017363"/>
            <a:ext cx="3973136" cy="464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6707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1358752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>
                <a:solidFill>
                  <a:srgbClr val="FFFF00"/>
                </a:solidFill>
              </a:rPr>
              <a:t>xét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nghiệm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chẩn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đoán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sz="3600" dirty="0">
                <a:solidFill>
                  <a:srgbClr val="FFFF00"/>
                </a:solidFill>
              </a:rPr>
              <a:t/>
            </a:r>
            <a:br>
              <a:rPr lang="en-US" sz="3600" dirty="0">
                <a:solidFill>
                  <a:srgbClr val="FFFF00"/>
                </a:solidFill>
              </a:rPr>
            </a:b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1" y="2005263"/>
            <a:ext cx="3168442" cy="625642"/>
          </a:xfrm>
        </p:spPr>
        <p:txBody>
          <a:bodyPr/>
          <a:lstStyle/>
          <a:p>
            <a:r>
              <a:rPr lang="en-US" sz="2800" b="1" dirty="0" err="1" smtClean="0"/>
              <a:t>Siêu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âm</a:t>
            </a:r>
            <a:endParaRPr lang="en-US" sz="28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01715" y="1805940"/>
            <a:ext cx="5194583" cy="824965"/>
          </a:xfrm>
        </p:spPr>
        <p:txBody>
          <a:bodyPr/>
          <a:lstStyle/>
          <a:p>
            <a:r>
              <a:rPr lang="en-US" sz="2800" b="1" dirty="0" err="1" smtClean="0"/>
              <a:t>Soi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cổ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tử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cung</a:t>
            </a:r>
            <a:endParaRPr lang="en-US" sz="2800" b="1" dirty="0"/>
          </a:p>
        </p:txBody>
      </p:sp>
      <p:pic>
        <p:nvPicPr>
          <p:cNvPr id="17" name="Content Placeholder 1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69198" y="2762272"/>
            <a:ext cx="5300829" cy="3968478"/>
          </a:xfr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168" y="2762272"/>
            <a:ext cx="4656432" cy="3968478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13555578" y="673767"/>
            <a:ext cx="433137" cy="433137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01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H="1">
            <a:off x="6567054" y="789708"/>
            <a:ext cx="5423015" cy="552796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200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1491" y="568036"/>
            <a:ext cx="3429193" cy="1440873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MRI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Magnetic resonance imaging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3685" y="2758899"/>
            <a:ext cx="4263310" cy="28922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2301" y="217183"/>
            <a:ext cx="3034400" cy="22234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2194" y="393646"/>
            <a:ext cx="3193065" cy="41783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8274" y="2614863"/>
            <a:ext cx="2788427" cy="370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90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460" y="-1084432"/>
            <a:ext cx="10571998" cy="3107542"/>
          </a:xfrm>
        </p:spPr>
        <p:txBody>
          <a:bodyPr/>
          <a:lstStyle/>
          <a:p>
            <a:r>
              <a:rPr lang="en-US" sz="3200" dirty="0" err="1" smtClean="0">
                <a:solidFill>
                  <a:srgbClr val="FFFF00"/>
                </a:solidFill>
              </a:rPr>
              <a:t>Chẩn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đoán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ung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thư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nội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mạc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tử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cung</a:t>
            </a:r>
            <a:r>
              <a:rPr lang="en-US" sz="3200" dirty="0">
                <a:solidFill>
                  <a:srgbClr val="FFFF00"/>
                </a:solidFill>
              </a:rPr>
              <a:t/>
            </a:r>
            <a:br>
              <a:rPr lang="en-US" sz="3200" dirty="0">
                <a:solidFill>
                  <a:srgbClr val="FFFF00"/>
                </a:solidFill>
              </a:rPr>
            </a:br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 err="1">
                <a:solidFill>
                  <a:srgbClr val="FFFF00"/>
                </a:solidFill>
              </a:rPr>
              <a:t>Nạo</a:t>
            </a:r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 err="1">
                <a:solidFill>
                  <a:srgbClr val="FFFF00"/>
                </a:solidFill>
              </a:rPr>
              <a:t>sinh</a:t>
            </a:r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 err="1">
                <a:solidFill>
                  <a:srgbClr val="FFFF00"/>
                </a:solidFill>
              </a:rPr>
              <a:t>thiết</a:t>
            </a:r>
            <a:r>
              <a:rPr lang="en-US" sz="3200" dirty="0">
                <a:solidFill>
                  <a:srgbClr val="FFFF00"/>
                </a:solidFill>
              </a:rPr>
              <a:t> </a:t>
            </a:r>
            <a:r>
              <a:rPr lang="en-US" sz="3200" dirty="0" err="1">
                <a:solidFill>
                  <a:srgbClr val="FFFF00"/>
                </a:solidFill>
              </a:rPr>
              <a:t>buồng</a:t>
            </a:r>
            <a:r>
              <a:rPr lang="en-US" sz="3200" dirty="0">
                <a:solidFill>
                  <a:srgbClr val="FFFF00"/>
                </a:solidFill>
              </a:rPr>
              <a:t> TC </a:t>
            </a:r>
            <a:br>
              <a:rPr lang="en-US" sz="3200" dirty="0">
                <a:solidFill>
                  <a:srgbClr val="FFFF00"/>
                </a:solidFill>
              </a:rPr>
            </a:b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347" y="2326104"/>
            <a:ext cx="11120111" cy="1989221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vi-VN" sz="2400" dirty="0" smtClean="0"/>
              <a:t>Phụ </a:t>
            </a:r>
            <a:r>
              <a:rPr lang="vi-VN" sz="2400" dirty="0"/>
              <a:t>nữ tuổi trung niên, hoặc đã mãn kinh, sau khi quan hệ tình dục có hiện tượng xuất huyết âm </a:t>
            </a:r>
            <a:r>
              <a:rPr lang="vi-VN" sz="2400" dirty="0" smtClean="0"/>
              <a:t>đạo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anose="05000000000000000000" pitchFamily="2" charset="2"/>
              </a:rPr>
              <a:t> </a:t>
            </a:r>
            <a:r>
              <a:rPr lang="en-US" sz="2400" dirty="0" err="1" smtClean="0">
                <a:sym typeface="Wingdings" panose="05000000000000000000" pitchFamily="2" charset="2"/>
              </a:rPr>
              <a:t>có</a:t>
            </a:r>
            <a:r>
              <a:rPr lang="en-US" sz="2400" dirty="0" smtClean="0">
                <a:sym typeface="Wingdings" panose="05000000000000000000" pitchFamily="2" charset="2"/>
              </a:rPr>
              <a:t> </a:t>
            </a:r>
            <a:r>
              <a:rPr lang="en-US" sz="2400" dirty="0" err="1" smtClean="0">
                <a:sym typeface="Wingdings" panose="05000000000000000000" pitchFamily="2" charset="2"/>
              </a:rPr>
              <a:t>thể</a:t>
            </a:r>
            <a:r>
              <a:rPr lang="vi-VN" sz="2400" dirty="0" smtClean="0"/>
              <a:t> do</a:t>
            </a:r>
            <a:r>
              <a:rPr lang="en-US" sz="2400" dirty="0" smtClean="0"/>
              <a:t>:</a:t>
            </a:r>
          </a:p>
          <a:p>
            <a:pPr marL="1257300" lvl="3" indent="0">
              <a:buNone/>
            </a:pPr>
            <a:r>
              <a:rPr lang="vi-VN" sz="1800" dirty="0" smtClean="0"/>
              <a:t>ung </a:t>
            </a:r>
            <a:r>
              <a:rPr lang="vi-VN" sz="1800" dirty="0"/>
              <a:t>thư cổ tử </a:t>
            </a:r>
            <a:r>
              <a:rPr lang="vi-VN" sz="1800" dirty="0" smtClean="0"/>
              <a:t>cung</a:t>
            </a:r>
            <a:r>
              <a:rPr lang="en-US" sz="1800" dirty="0" smtClean="0"/>
              <a:t>?   </a:t>
            </a:r>
            <a:r>
              <a:rPr lang="vi-VN" sz="1800" dirty="0" smtClean="0"/>
              <a:t>ung </a:t>
            </a:r>
            <a:r>
              <a:rPr lang="vi-VN" sz="1800" dirty="0"/>
              <a:t>thư nội mạc cổ tử </a:t>
            </a:r>
            <a:r>
              <a:rPr lang="vi-VN" sz="1800" dirty="0" smtClean="0"/>
              <a:t>cung</a:t>
            </a:r>
            <a:r>
              <a:rPr lang="en-US" sz="1800" dirty="0" smtClean="0"/>
              <a:t>?  </a:t>
            </a:r>
            <a:r>
              <a:rPr lang="vi-VN" sz="1800" dirty="0" smtClean="0"/>
              <a:t>u buồng trứng</a:t>
            </a:r>
            <a:endParaRPr lang="en-US" sz="1800" dirty="0" smtClean="0"/>
          </a:p>
          <a:p>
            <a:pPr marL="1257300" lvl="3" indent="0">
              <a:buNone/>
            </a:pPr>
            <a:r>
              <a:rPr lang="vi-VN" sz="1800" dirty="0"/>
              <a:t>viêm nội mạc tử </a:t>
            </a:r>
            <a:r>
              <a:rPr lang="vi-VN" sz="1800" dirty="0" smtClean="0"/>
              <a:t>cung</a:t>
            </a:r>
            <a:r>
              <a:rPr lang="en-US" sz="1800" dirty="0" smtClean="0"/>
              <a:t> </a:t>
            </a:r>
            <a:r>
              <a:rPr lang="en-US" sz="1800" dirty="0" err="1" smtClean="0"/>
              <a:t>cấp</a:t>
            </a:r>
            <a:r>
              <a:rPr lang="vi-VN" sz="1800" dirty="0" smtClean="0"/>
              <a:t>, mãn</a:t>
            </a:r>
            <a:r>
              <a:rPr lang="en-US" sz="1800" dirty="0" smtClean="0"/>
              <a:t>.</a:t>
            </a:r>
            <a:r>
              <a:rPr lang="vi-VN" sz="1800" dirty="0" smtClean="0"/>
              <a:t> </a:t>
            </a:r>
            <a:r>
              <a:rPr lang="en-US" sz="1800" dirty="0" smtClean="0"/>
              <a:t>V</a:t>
            </a:r>
            <a:r>
              <a:rPr lang="vi-VN" sz="1800" dirty="0" smtClean="0"/>
              <a:t>iêm </a:t>
            </a:r>
            <a:r>
              <a:rPr lang="vi-VN" sz="1800" dirty="0"/>
              <a:t>vùng chậu mãn tính.</a:t>
            </a:r>
          </a:p>
          <a:p>
            <a:pPr lvl="2"/>
            <a:endParaRPr lang="en-US" sz="2000" dirty="0" smtClean="0"/>
          </a:p>
          <a:p>
            <a:endParaRPr lang="vi-VN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347" y="4315325"/>
            <a:ext cx="10868651" cy="2542675"/>
          </a:xfrm>
        </p:spPr>
        <p:txBody>
          <a:bodyPr>
            <a:normAutofit lnSpcReduction="10000"/>
          </a:bodyPr>
          <a:lstStyle/>
          <a:p>
            <a:r>
              <a:rPr lang="vi-VN" sz="2400" dirty="0"/>
              <a:t>Nạo sinh thiết buồng TC 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anose="05000000000000000000" pitchFamily="2" charset="2"/>
              </a:rPr>
              <a:t> </a:t>
            </a:r>
            <a:r>
              <a:rPr lang="vi-VN" sz="2000" dirty="0" smtClean="0"/>
              <a:t>vừa </a:t>
            </a:r>
            <a:r>
              <a:rPr lang="vi-VN" sz="2000" dirty="0"/>
              <a:t>chuẩn </a:t>
            </a:r>
            <a:r>
              <a:rPr lang="vi-VN" sz="2000" dirty="0" smtClean="0"/>
              <a:t>đoán</a:t>
            </a:r>
            <a:r>
              <a:rPr lang="en-US" sz="2000" dirty="0" smtClean="0"/>
              <a:t>, </a:t>
            </a:r>
            <a:r>
              <a:rPr lang="en-US" sz="2000" dirty="0" err="1" smtClean="0"/>
              <a:t>vừa</a:t>
            </a:r>
            <a:r>
              <a:rPr lang="en-US" sz="2000" dirty="0" smtClean="0"/>
              <a:t>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thể</a:t>
            </a:r>
            <a:r>
              <a:rPr lang="en-US" sz="2000" dirty="0" smtClean="0"/>
              <a:t> </a:t>
            </a:r>
            <a:r>
              <a:rPr lang="en-US" sz="2000" dirty="0" err="1" smtClean="0"/>
              <a:t>điều</a:t>
            </a:r>
            <a:r>
              <a:rPr lang="en-US" sz="2000" dirty="0" smtClean="0"/>
              <a:t> </a:t>
            </a:r>
            <a:r>
              <a:rPr lang="en-US" sz="2000" dirty="0" err="1" smtClean="0"/>
              <a:t>trị</a:t>
            </a:r>
            <a:r>
              <a:rPr lang="en-US" sz="2000" dirty="0" smtClean="0"/>
              <a:t> </a:t>
            </a:r>
            <a:r>
              <a:rPr lang="vi-VN" sz="2000" dirty="0" smtClean="0"/>
              <a:t>nguyên nhân</a:t>
            </a:r>
            <a:r>
              <a:rPr lang="en-US" sz="2000" dirty="0" smtClean="0"/>
              <a:t> </a:t>
            </a:r>
            <a:r>
              <a:rPr lang="en-US" sz="2000" dirty="0" err="1" smtClean="0"/>
              <a:t>viêm</a:t>
            </a:r>
            <a:r>
              <a:rPr lang="en-US" sz="2000" dirty="0" smtClean="0"/>
              <a:t> </a:t>
            </a:r>
            <a:r>
              <a:rPr lang="en-US" sz="2000" dirty="0" err="1" smtClean="0"/>
              <a:t>nhiễm</a:t>
            </a:r>
            <a:r>
              <a:rPr lang="en-US" sz="2000" dirty="0" smtClean="0"/>
              <a:t>( </a:t>
            </a:r>
            <a:r>
              <a:rPr lang="vi-VN" sz="2000" dirty="0" smtClean="0"/>
              <a:t>cầm </a:t>
            </a:r>
            <a:r>
              <a:rPr lang="vi-VN" sz="2000" dirty="0"/>
              <a:t>máu tạo chu kỳ </a:t>
            </a:r>
            <a:r>
              <a:rPr lang="vi-VN" sz="2000" dirty="0" smtClean="0"/>
              <a:t>mới</a:t>
            </a:r>
            <a:r>
              <a:rPr lang="en-US" sz="2000" dirty="0" smtClean="0"/>
              <a:t>)</a:t>
            </a:r>
            <a:r>
              <a:rPr lang="vi-VN" sz="2400" dirty="0" smtClean="0"/>
              <a:t>. </a:t>
            </a:r>
            <a:endParaRPr lang="en-US" sz="2400" dirty="0" smtClean="0"/>
          </a:p>
          <a:p>
            <a:r>
              <a:rPr lang="en-US" sz="2400" dirty="0" smtClean="0"/>
              <a:t>B</a:t>
            </a:r>
            <a:r>
              <a:rPr lang="vi-VN" sz="2400" dirty="0" smtClean="0"/>
              <a:t>ệnh </a:t>
            </a:r>
            <a:r>
              <a:rPr lang="vi-VN" sz="2400" dirty="0"/>
              <a:t>nhân tuổi tiền mãn kinh ra huyết dây dưa 2 chu kỳ </a:t>
            </a:r>
            <a:r>
              <a:rPr lang="en-US" sz="2400" dirty="0" smtClean="0">
                <a:sym typeface="Wingdings" panose="05000000000000000000" pitchFamily="2" charset="2"/>
              </a:rPr>
              <a:t> </a:t>
            </a:r>
            <a:r>
              <a:rPr lang="vi-VN" sz="2400" dirty="0" smtClean="0"/>
              <a:t>đều </a:t>
            </a:r>
            <a:r>
              <a:rPr lang="vi-VN" sz="2400" dirty="0"/>
              <a:t>phải làm sinh </a:t>
            </a:r>
            <a:r>
              <a:rPr lang="vi-VN" sz="2400" dirty="0" smtClean="0"/>
              <a:t>thiết</a:t>
            </a:r>
            <a:r>
              <a:rPr lang="en-US" sz="2400" dirty="0" smtClean="0"/>
              <a:t> </a:t>
            </a:r>
            <a:r>
              <a:rPr lang="en-US" sz="2400" dirty="0" err="1" smtClean="0"/>
              <a:t>để</a:t>
            </a:r>
            <a:r>
              <a:rPr lang="en-US" sz="2400" dirty="0" smtClean="0"/>
              <a:t> </a:t>
            </a:r>
            <a:r>
              <a:rPr lang="en-US" sz="2400" dirty="0" err="1" smtClean="0"/>
              <a:t>chẩn</a:t>
            </a:r>
            <a:r>
              <a:rPr lang="en-US" sz="2400" dirty="0" smtClean="0"/>
              <a:t> </a:t>
            </a:r>
            <a:r>
              <a:rPr lang="en-US" sz="2400" dirty="0" err="1" smtClean="0"/>
              <a:t>đoán</a:t>
            </a:r>
            <a:r>
              <a:rPr lang="en-US" sz="2400" dirty="0" smtClean="0"/>
              <a:t> </a:t>
            </a:r>
            <a:r>
              <a:rPr lang="en-US" sz="2400" dirty="0" err="1" smtClean="0"/>
              <a:t>ung</a:t>
            </a:r>
            <a:r>
              <a:rPr lang="en-US" sz="2400" dirty="0" smtClean="0"/>
              <a:t> </a:t>
            </a:r>
            <a:r>
              <a:rPr lang="en-US" sz="2400" dirty="0" err="1" smtClean="0"/>
              <a:t>thư</a:t>
            </a:r>
            <a:r>
              <a:rPr lang="en-US" sz="2400" dirty="0" smtClean="0"/>
              <a:t> </a:t>
            </a:r>
            <a:r>
              <a:rPr lang="vi-VN" sz="2400" dirty="0"/>
              <a:t/>
            </a:r>
            <a:br>
              <a:rPr lang="vi-VN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286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rgbClr val="FFFF00"/>
                </a:solidFill>
              </a:rPr>
              <a:t>Nạo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sinh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thiết</a:t>
            </a:r>
            <a:r>
              <a:rPr lang="en-US" dirty="0" smtClean="0">
                <a:solidFill>
                  <a:srgbClr val="FFFF00"/>
                </a:solidFill>
              </a:rPr>
              <a:t>- </a:t>
            </a:r>
            <a:r>
              <a:rPr lang="en-US" dirty="0" err="1" smtClean="0">
                <a:solidFill>
                  <a:srgbClr val="FFFF00"/>
                </a:solidFill>
              </a:rPr>
              <a:t>khoét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chóp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4637" y="2178654"/>
            <a:ext cx="5434022" cy="36823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928" y="2178654"/>
            <a:ext cx="3799033" cy="368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7049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Câu</a:t>
            </a:r>
            <a:r>
              <a:rPr lang="en-US" dirty="0" smtClean="0"/>
              <a:t> </a:t>
            </a:r>
            <a:r>
              <a:rPr lang="en-US" dirty="0" err="1" smtClean="0"/>
              <a:t>hỏi</a:t>
            </a:r>
            <a:r>
              <a:rPr lang="en-US" dirty="0" smtClean="0"/>
              <a:t> </a:t>
            </a:r>
            <a:r>
              <a:rPr lang="en-US" dirty="0" err="1" smtClean="0"/>
              <a:t>ôn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3643745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Kể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nhóm</a:t>
            </a:r>
            <a:r>
              <a:rPr lang="en-US" sz="2400" dirty="0" smtClean="0"/>
              <a:t> </a:t>
            </a:r>
            <a:r>
              <a:rPr lang="en-US" sz="2400" dirty="0" err="1" smtClean="0"/>
              <a:t>nguyên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gây</a:t>
            </a:r>
            <a:r>
              <a:rPr lang="en-US" sz="2400" dirty="0" smtClean="0"/>
              <a:t> XHADBT</a:t>
            </a:r>
          </a:p>
          <a:p>
            <a:r>
              <a:rPr lang="en-US" sz="2400" dirty="0" err="1" smtClean="0"/>
              <a:t>Thực</a:t>
            </a:r>
            <a:r>
              <a:rPr lang="en-US" sz="2400" dirty="0" smtClean="0"/>
              <a:t> </a:t>
            </a:r>
            <a:r>
              <a:rPr lang="en-US" sz="2400" dirty="0" err="1" smtClean="0"/>
              <a:t>hiện</a:t>
            </a:r>
            <a:r>
              <a:rPr lang="en-US" sz="2400" dirty="0" smtClean="0"/>
              <a:t> </a:t>
            </a:r>
            <a:r>
              <a:rPr lang="en-US" sz="2400" dirty="0" err="1" smtClean="0"/>
              <a:t>chẩn</a:t>
            </a:r>
            <a:r>
              <a:rPr lang="en-US" sz="2400" dirty="0" smtClean="0"/>
              <a:t> </a:t>
            </a:r>
            <a:r>
              <a:rPr lang="en-US" sz="2400" dirty="0" err="1" smtClean="0"/>
              <a:t>đoán</a:t>
            </a:r>
            <a:r>
              <a:rPr lang="en-US" sz="2400" dirty="0" smtClean="0"/>
              <a:t> </a:t>
            </a:r>
            <a:r>
              <a:rPr lang="en-US" sz="2400" dirty="0" err="1" smtClean="0"/>
              <a:t>nguyên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</a:p>
          <a:p>
            <a:r>
              <a:rPr lang="en-US" sz="2400" b="1" dirty="0" err="1" smtClean="0">
                <a:solidFill>
                  <a:srgbClr val="FFFF00"/>
                </a:solidFill>
              </a:rPr>
              <a:t>Nêu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hướng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xử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trí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theo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các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nguyên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</a:rPr>
              <a:t>nhân</a:t>
            </a:r>
            <a:r>
              <a:rPr lang="en-US" sz="2400" b="1" dirty="0" smtClean="0">
                <a:solidFill>
                  <a:srgbClr val="FFFF00"/>
                </a:solidFill>
              </a:rPr>
              <a:t> ??</a:t>
            </a:r>
          </a:p>
          <a:p>
            <a:r>
              <a:rPr lang="en-US" sz="2400" dirty="0" smtClean="0">
                <a:solidFill>
                  <a:schemeClr val="accent4"/>
                </a:solidFill>
              </a:rPr>
              <a:t>drminhnguyet165@gmail.com</a:t>
            </a:r>
            <a:endParaRPr lang="en-US" sz="2400" dirty="0" smtClean="0">
              <a:solidFill>
                <a:schemeClr val="accent4"/>
              </a:solidFill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08529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Thuật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ngữ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419145"/>
          </a:xfrm>
        </p:spPr>
        <p:txBody>
          <a:bodyPr>
            <a:normAutofit fontScale="92500"/>
          </a:bodyPr>
          <a:lstStyle/>
          <a:p>
            <a:r>
              <a:rPr lang="vi-VN" sz="2800" dirty="0"/>
              <a:t>Xuất huyết tử cung bất thường / Abnormal uterine bleeding</a:t>
            </a:r>
          </a:p>
          <a:p>
            <a:r>
              <a:rPr lang="vi-VN" sz="2800" dirty="0"/>
              <a:t>Xuất huyết tử cung chức năng / Dysfunctional uterine bleeding</a:t>
            </a:r>
          </a:p>
          <a:p>
            <a:r>
              <a:rPr lang="vi-VN" sz="2800" dirty="0"/>
              <a:t>Rong kinh / Menorrhagia</a:t>
            </a:r>
          </a:p>
          <a:p>
            <a:r>
              <a:rPr lang="vi-VN" sz="2800" dirty="0"/>
              <a:t>Rong huyết / Metrorrhagia</a:t>
            </a:r>
          </a:p>
          <a:p>
            <a:r>
              <a:rPr lang="vi-VN" sz="2800" dirty="0"/>
              <a:t>Cường kinh / Hypermenorrhea</a:t>
            </a:r>
          </a:p>
          <a:p>
            <a:r>
              <a:rPr lang="vi-VN" sz="2800" dirty="0"/>
              <a:t>Kinh thưa / Oligomenorrhea</a:t>
            </a:r>
          </a:p>
          <a:p>
            <a:r>
              <a:rPr lang="vi-VN" sz="2800" dirty="0"/>
              <a:t>Vô kinh / Amenorrhea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65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00"/>
                </a:solidFill>
              </a:rPr>
              <a:t>Rối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loạn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kinh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en-US" dirty="0" err="1" smtClean="0">
                <a:solidFill>
                  <a:srgbClr val="FFFF00"/>
                </a:solidFill>
              </a:rPr>
              <a:t>nguyệt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endParaRPr lang="en-US" dirty="0">
              <a:solidFill>
                <a:srgbClr val="FFFF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0631992"/>
              </p:ext>
            </p:extLst>
          </p:nvPr>
        </p:nvGraphicFramePr>
        <p:xfrm>
          <a:off x="272716" y="1989222"/>
          <a:ext cx="11534272" cy="4657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4616"/>
                <a:gridCol w="3072520"/>
                <a:gridCol w="3039660"/>
                <a:gridCol w="2727476"/>
              </a:tblGrid>
              <a:tr h="399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Loại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Khoảng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cách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Ngày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hành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kinh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Lượng kinh</a:t>
                      </a:r>
                    </a:p>
                  </a:txBody>
                  <a:tcPr marT="45726" marB="45726" horzOverflow="overflow"/>
                </a:tc>
              </a:tr>
              <a:tr h="399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Rong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kinh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Đều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Kéo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dài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Nhiều</a:t>
                      </a:r>
                    </a:p>
                  </a:txBody>
                  <a:tcPr marT="45726" marB="45726" horzOverflow="overflow"/>
                </a:tc>
              </a:tr>
              <a:tr h="399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Rong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huyết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Không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đều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+/-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Kéo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dài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Ít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hoặc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bình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thường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</a:tr>
              <a:tr h="6896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Rong kinh rong huyết</a:t>
                      </a: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Không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đều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Kéo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dài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Nhiều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hoặc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bình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thường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</a:tr>
              <a:tr h="6682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Cường kinh</a:t>
                      </a: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Không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đều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Đều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Bình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thường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Nhiều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</a:tr>
              <a:tr h="6682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Thiểu kinh</a:t>
                      </a: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Không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đều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Đều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Bình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thường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hay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ngắn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Ít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</a:tr>
              <a:tr h="6896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Kinh thưa</a:t>
                      </a: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Không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đều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Thay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đổi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ít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</a:tr>
              <a:tr h="6896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Vô kinh</a:t>
                      </a: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Không có</a:t>
                      </a: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Không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kinh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&gt; 90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ngày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Không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kinh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marT="45726" marB="45726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4820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727449" cy="1618396"/>
          </a:xfrm>
        </p:spPr>
        <p:txBody>
          <a:bodyPr/>
          <a:lstStyle/>
          <a:p>
            <a:r>
              <a:rPr lang="en-US" sz="2800" dirty="0" err="1" smtClean="0">
                <a:solidFill>
                  <a:srgbClr val="FFFF00"/>
                </a:solidFill>
              </a:rPr>
              <a:t>Chẩn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đoán</a:t>
            </a:r>
            <a:r>
              <a:rPr lang="en-US" sz="2800" dirty="0">
                <a:solidFill>
                  <a:srgbClr val="FFFF00"/>
                </a:solidFill>
              </a:rPr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                  </a:t>
            </a:r>
            <a:r>
              <a:rPr lang="en-US" sz="2800" dirty="0" err="1" smtClean="0">
                <a:solidFill>
                  <a:srgbClr val="FFFF00"/>
                </a:solidFill>
              </a:rPr>
              <a:t>phân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  <a:r>
              <a:rPr lang="en-US" sz="2800" dirty="0" err="1">
                <a:solidFill>
                  <a:srgbClr val="FFFF00"/>
                </a:solidFill>
              </a:rPr>
              <a:t>biệt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4" y="446087"/>
            <a:ext cx="5080000" cy="255128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9032" y="2260740"/>
            <a:ext cx="4003038" cy="3600311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vi-VN" sz="2400" dirty="0" smtClean="0"/>
              <a:t>chảy </a:t>
            </a:r>
            <a:r>
              <a:rPr lang="vi-VN" sz="2400" dirty="0"/>
              <a:t>máu đường niệu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vi-VN" sz="2400" dirty="0" smtClean="0"/>
              <a:t>chảy </a:t>
            </a:r>
            <a:r>
              <a:rPr lang="vi-VN" sz="2400" dirty="0"/>
              <a:t>máu trực tràng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104" y="3321051"/>
            <a:ext cx="50800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96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47188"/>
            <a:ext cx="10867648" cy="970450"/>
          </a:xfrm>
        </p:spPr>
        <p:txBody>
          <a:bodyPr/>
          <a:lstStyle/>
          <a:p>
            <a:r>
              <a:rPr lang="vi-VN" sz="2400" dirty="0"/>
              <a:t>Dựa vào nguyên </a:t>
            </a:r>
            <a:r>
              <a:rPr lang="vi-VN" sz="2400" dirty="0" smtClean="0"/>
              <a:t>nhân, </a:t>
            </a:r>
            <a:r>
              <a:rPr lang="vi-VN" sz="2400" dirty="0"/>
              <a:t>xuất huyết âm đạo được chia ra các nhóm sau:</a:t>
            </a:r>
            <a:br>
              <a:rPr lang="vi-VN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341417"/>
            <a:ext cx="10554574" cy="42765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sz="2400" b="1" dirty="0">
                <a:solidFill>
                  <a:srgbClr val="FFFF00"/>
                </a:solidFill>
              </a:rPr>
              <a:t>Nguyên nhân ngoài tử cung </a:t>
            </a:r>
            <a:endParaRPr lang="en-US" sz="2400" b="1" dirty="0" smtClean="0">
              <a:solidFill>
                <a:srgbClr val="FFFF00"/>
              </a:solidFill>
              <a:latin typeface="Arial Rounded MT Bold" panose="020F0704030504030204" pitchFamily="34" charset="0"/>
            </a:endParaRPr>
          </a:p>
          <a:p>
            <a:pPr marL="0" indent="0">
              <a:buNone/>
            </a:pPr>
            <a:r>
              <a:rPr lang="en-US" sz="2400" dirty="0" smtClean="0"/>
              <a:t>XH </a:t>
            </a:r>
            <a:r>
              <a:rPr lang="vi-VN" sz="2400" dirty="0" smtClean="0"/>
              <a:t>âm </a:t>
            </a:r>
            <a:r>
              <a:rPr lang="vi-VN" sz="2400" dirty="0"/>
              <a:t>hộ, âm đạo, cùng đồ, cổ tử </a:t>
            </a:r>
            <a:r>
              <a:rPr lang="vi-VN" sz="2400" dirty="0" smtClean="0"/>
              <a:t>cung</a:t>
            </a:r>
            <a:r>
              <a:rPr lang="en-US" sz="2400" dirty="0" smtClean="0"/>
              <a:t> do  </a:t>
            </a:r>
            <a:r>
              <a:rPr lang="vi-VN" sz="2400" dirty="0" smtClean="0"/>
              <a:t>rách</a:t>
            </a:r>
            <a:r>
              <a:rPr lang="vi-VN" sz="2400" dirty="0"/>
              <a:t>, viêm loét, u bướu …</a:t>
            </a:r>
          </a:p>
          <a:p>
            <a:pPr marL="0" indent="0">
              <a:buNone/>
            </a:pPr>
            <a:r>
              <a:rPr lang="vi-VN" sz="2400" b="1" dirty="0" smtClean="0">
                <a:solidFill>
                  <a:srgbClr val="FFFF00"/>
                </a:solidFill>
              </a:rPr>
              <a:t>Nguyên </a:t>
            </a:r>
            <a:r>
              <a:rPr lang="vi-VN" sz="2400" b="1" dirty="0">
                <a:solidFill>
                  <a:srgbClr val="FFFF00"/>
                </a:solidFill>
              </a:rPr>
              <a:t>nhân </a:t>
            </a:r>
            <a:r>
              <a:rPr lang="en-US" sz="2400" b="1" dirty="0" err="1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từ</a:t>
            </a:r>
            <a:r>
              <a:rPr lang="en-US" sz="2400" b="1" dirty="0" smtClean="0">
                <a:solidFill>
                  <a:srgbClr val="FFFF00"/>
                </a:solidFill>
                <a:latin typeface="Arial Rounded MT Bold" panose="020F0704030504030204" pitchFamily="34" charset="0"/>
              </a:rPr>
              <a:t> </a:t>
            </a:r>
            <a:r>
              <a:rPr lang="vi-VN" sz="2400" b="1" dirty="0" smtClean="0">
                <a:solidFill>
                  <a:srgbClr val="FFFF00"/>
                </a:solidFill>
              </a:rPr>
              <a:t>tử </a:t>
            </a:r>
            <a:r>
              <a:rPr lang="vi-VN" sz="2400" b="1" dirty="0">
                <a:solidFill>
                  <a:srgbClr val="FFFF00"/>
                </a:solidFill>
              </a:rPr>
              <a:t>cung </a:t>
            </a:r>
          </a:p>
          <a:p>
            <a:pPr marL="0" indent="0">
              <a:buNone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1,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thai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nghén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2,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vi-VN" sz="2400" b="1" dirty="0">
                <a:latin typeface="Arial" panose="020B0604020202020204" pitchFamily="34" charset="0"/>
                <a:cs typeface="Arial" panose="020B0604020202020204" pitchFamily="34" charset="0"/>
              </a:rPr>
              <a:t>u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bướu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cung</a:t>
            </a:r>
            <a:endParaRPr 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3, Do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Bệnh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4, D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vi-VN" sz="2400" dirty="0">
                <a:latin typeface="Arial" panose="020B0604020202020204" pitchFamily="34" charset="0"/>
                <a:cs typeface="Arial" panose="020B0604020202020204" pitchFamily="34" charset="0"/>
              </a:rPr>
              <a:t>rối loạn nội tiết </a:t>
            </a:r>
            <a:r>
              <a:rPr lang="vi-VN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vi-V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vi-VN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71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1, </a:t>
            </a:r>
            <a:r>
              <a:rPr lang="en-US" sz="3200" dirty="0" err="1" smtClean="0">
                <a:solidFill>
                  <a:srgbClr val="FFFF00"/>
                </a:solidFill>
              </a:rPr>
              <a:t>Nguyên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nhân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liên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quan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đến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thai</a:t>
            </a:r>
            <a:r>
              <a:rPr lang="en-US" sz="3200" dirty="0" smtClean="0">
                <a:solidFill>
                  <a:srgbClr val="FFFF00"/>
                </a:solidFill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</a:rPr>
              <a:t>nghén</a:t>
            </a:r>
            <a:r>
              <a:rPr lang="en-US" sz="3200" dirty="0" smtClean="0">
                <a:solidFill>
                  <a:srgbClr val="FFFF00"/>
                </a:solidFill>
              </a:rPr>
              <a:t>  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1490" y="1954530"/>
            <a:ext cx="5695925" cy="4903469"/>
          </a:xfrm>
        </p:spPr>
        <p:txBody>
          <a:bodyPr>
            <a:normAutofit fontScale="25000" lnSpcReduction="20000"/>
          </a:bodyPr>
          <a:lstStyle/>
          <a:p>
            <a:pPr>
              <a:buAutoNum type="alphaLcParenR"/>
            </a:pPr>
            <a:endParaRPr lang="en-US" sz="2000" dirty="0" smtClean="0"/>
          </a:p>
          <a:p>
            <a:pPr lvl="1"/>
            <a:endParaRPr lang="vi-VN" dirty="0"/>
          </a:p>
          <a:p>
            <a:pPr lvl="1"/>
            <a:endParaRPr lang="vi-VN" dirty="0"/>
          </a:p>
          <a:p>
            <a:pPr lvl="1"/>
            <a:endParaRPr lang="vi-VN" dirty="0"/>
          </a:p>
          <a:p>
            <a:pPr lvl="1"/>
            <a:endParaRPr lang="vi-VN" dirty="0"/>
          </a:p>
          <a:p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4152274" y="5542336"/>
            <a:ext cx="3553064" cy="89026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2800" b="1" i="1" dirty="0" smtClean="0"/>
              <a:t> </a:t>
            </a:r>
            <a:endParaRPr lang="en-US" sz="2800" b="1" i="1" dirty="0" smtClean="0"/>
          </a:p>
          <a:p>
            <a:pPr marL="0" indent="0">
              <a:buNone/>
            </a:pPr>
            <a:endParaRPr lang="en-US" sz="2800" b="1" i="1" dirty="0"/>
          </a:p>
          <a:p>
            <a:pPr marL="0" indent="0">
              <a:buNone/>
            </a:pPr>
            <a:endParaRPr lang="en-US" sz="2800" b="1" i="1" dirty="0" smtClean="0"/>
          </a:p>
          <a:p>
            <a:pPr marL="0" indent="0">
              <a:buNone/>
            </a:pPr>
            <a:r>
              <a:rPr lang="vi-VN" sz="9600" b="1" i="1" dirty="0"/>
              <a:t>Thai bất thường </a:t>
            </a:r>
          </a:p>
          <a:p>
            <a:pPr marL="0" indent="0">
              <a:buNone/>
            </a:pPr>
            <a:endParaRPr lang="en-US" sz="2800" b="1" i="1" dirty="0"/>
          </a:p>
          <a:p>
            <a:pPr marL="0" indent="0">
              <a:buNone/>
            </a:pPr>
            <a:endParaRPr lang="en-US" sz="2800" b="1" i="1" dirty="0" smtClean="0"/>
          </a:p>
          <a:p>
            <a:pPr marL="0" indent="0">
              <a:buNone/>
            </a:pPr>
            <a:endParaRPr lang="en-US" sz="2800" b="1" i="1" dirty="0"/>
          </a:p>
          <a:p>
            <a:pPr marL="0" indent="0">
              <a:buNone/>
            </a:pPr>
            <a:endParaRPr lang="en-US" sz="2800" b="1" i="1" dirty="0" smtClean="0"/>
          </a:p>
          <a:p>
            <a:pPr marL="0" indent="0">
              <a:buNone/>
            </a:pPr>
            <a:endParaRPr lang="en-US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7" y="2178034"/>
            <a:ext cx="3606296" cy="33643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273" y="2307898"/>
            <a:ext cx="3553064" cy="323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4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Thai </a:t>
            </a:r>
            <a:r>
              <a:rPr lang="en-US" dirty="0" err="1" smtClean="0"/>
              <a:t>đóng</a:t>
            </a:r>
            <a:r>
              <a:rPr lang="en-US" dirty="0" smtClean="0"/>
              <a:t> </a:t>
            </a:r>
            <a:r>
              <a:rPr lang="en-US" dirty="0" err="1" smtClean="0"/>
              <a:t>bất</a:t>
            </a:r>
            <a:r>
              <a:rPr lang="en-US" dirty="0" smtClean="0"/>
              <a:t> </a:t>
            </a:r>
            <a:r>
              <a:rPr lang="en-US" dirty="0" err="1" smtClean="0"/>
              <a:t>thường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12619" y="2097761"/>
            <a:ext cx="4398852" cy="388781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0848" y="2236212"/>
            <a:ext cx="4962574" cy="3749365"/>
          </a:xfrm>
          <a:prstGeom prst="rect">
            <a:avLst/>
          </a:prstGeom>
        </p:spPr>
      </p:pic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0289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F03B5E"/>
      </a:accent1>
      <a:accent2>
        <a:srgbClr val="DC6FEC"/>
      </a:accent2>
      <a:accent3>
        <a:srgbClr val="60B1F2"/>
      </a:accent3>
      <a:accent4>
        <a:srgbClr val="6AD5BB"/>
      </a:accent4>
      <a:accent5>
        <a:srgbClr val="E8AB4E"/>
      </a:accent5>
      <a:accent6>
        <a:srgbClr val="F56447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ACECE1E4-636E-48DB-87ED-4A76DC93378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TC103457503[[fn=Quotable]]</Template>
  <TotalTime>1200</TotalTime>
  <Words>1202</Words>
  <Application>Microsoft Office PowerPoint</Application>
  <PresentationFormat>Widescreen</PresentationFormat>
  <Paragraphs>170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Aharoni</vt:lpstr>
      <vt:lpstr>Arial</vt:lpstr>
      <vt:lpstr>Arial Rounded MT Bold</vt:lpstr>
      <vt:lpstr>Century Gothic</vt:lpstr>
      <vt:lpstr>Tahoma</vt:lpstr>
      <vt:lpstr>Verdana</vt:lpstr>
      <vt:lpstr>Wingdings</vt:lpstr>
      <vt:lpstr>Wingdings 2</vt:lpstr>
      <vt:lpstr>Quotable</vt:lpstr>
      <vt:lpstr>Xuất huyết tử cung bất thường </vt:lpstr>
      <vt:lpstr>Mục tiêu học tập </vt:lpstr>
      <vt:lpstr>NGUỒN GỐC </vt:lpstr>
      <vt:lpstr>Thuật ngữ</vt:lpstr>
      <vt:lpstr>Rối loạn kinh nguyệt </vt:lpstr>
      <vt:lpstr>Chẩn đoán                   phân biệt</vt:lpstr>
      <vt:lpstr>Dựa vào nguyên nhân, xuất huyết âm đạo được chia ra các nhóm sau: </vt:lpstr>
      <vt:lpstr>1, Nguyên nhân liên quan đến thai nghén  </vt:lpstr>
      <vt:lpstr> Thai đóng bất thường </vt:lpstr>
      <vt:lpstr>Sẩy thai- thai lưu  </vt:lpstr>
      <vt:lpstr>Thai trứng </vt:lpstr>
      <vt:lpstr>Xuất huyết tren thai &gt; 5 tháng </vt:lpstr>
      <vt:lpstr>  Nguyên nhân rối loạn chức năng do  sử dụng các biện pháp tránh thai   </vt:lpstr>
      <vt:lpstr>Các kỹ thuật ngừa thai, định chỉ thai nghén  viêm nhiễm, tổn thương mô,.. xuất huyết </vt:lpstr>
      <vt:lpstr>2, Do u bướu tử cung   </vt:lpstr>
      <vt:lpstr>      3. Nguyên nhân Xuất huyết âm đạo do rối loạn nội tiết Bệnh lý toàn thân </vt:lpstr>
      <vt:lpstr>   bệnh lý Tuyến giáp: Thiểu năng tuyến giáp - cường giáp  bệnh lý tuyến tụy  bệnh lý về máu  </vt:lpstr>
      <vt:lpstr>do mất thăng bằng của hệ TK- nội tiết (trục hạ đồi- tuyến yên- buồng trứng)  tăng lượng estrogen kéo dài. </vt:lpstr>
      <vt:lpstr>Rối loạn nội tiết buồng trứng  do sự tồn tại kéo dài của hoàng thể sau rụng trứng, chu kỳ không rụng trứng (+++) </vt:lpstr>
      <vt:lpstr>Hội chứng turner </vt:lpstr>
      <vt:lpstr>Hội chứng turner </vt:lpstr>
      <vt:lpstr>PowerPoint Presentation</vt:lpstr>
      <vt:lpstr>Xuất huyết ngoài tử cung </vt:lpstr>
      <vt:lpstr>1, Viêm nhiễm âm hộ âm đạo, ung thư âm hộ, âm đạo … </vt:lpstr>
      <vt:lpstr>Lộ tuyến CTC, polyp cổ tử cung </vt:lpstr>
      <vt:lpstr> ung thư cổ tử cung </vt:lpstr>
      <vt:lpstr>Viêm phần phụ, u buồng trứng  </vt:lpstr>
      <vt:lpstr> Khai thác kỹ tiền sử, bệnh sử </vt:lpstr>
      <vt:lpstr>Khám  lâm sàng -  khám bụng- khám toàn thân </vt:lpstr>
      <vt:lpstr>khám phụ khoa </vt:lpstr>
      <vt:lpstr>Xét nghiệm nước tiểu- xét nghiệm máu </vt:lpstr>
      <vt:lpstr>xét nghiệm gợi ý chẩn đoán PAP’s smear</vt:lpstr>
      <vt:lpstr>   xét nghiệm chẩn đoán  </vt:lpstr>
      <vt:lpstr> </vt:lpstr>
      <vt:lpstr>Chẩn đoán ung thư nội mạc tử cung  Nạo sinh thiết buồng TC  </vt:lpstr>
      <vt:lpstr>Nạo sinh thiết- khoét chóp </vt:lpstr>
      <vt:lpstr>Câu hỏi ôn tập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Xuất huyết tử cung bất thường</dc:title>
  <dc:creator>Nguyet Minh</dc:creator>
  <cp:lastModifiedBy>Nguyet Minh</cp:lastModifiedBy>
  <cp:revision>62</cp:revision>
  <dcterms:created xsi:type="dcterms:W3CDTF">2013-10-12T00:20:39Z</dcterms:created>
  <dcterms:modified xsi:type="dcterms:W3CDTF">2013-10-16T23:22:05Z</dcterms:modified>
</cp:coreProperties>
</file>