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
  </p:notesMasterIdLst>
  <p:sldIdLst>
    <p:sldId id="256" r:id="rId2"/>
    <p:sldId id="257" r:id="rId3"/>
    <p:sldId id="259" r:id="rId4"/>
    <p:sldId id="258" r:id="rId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5EEC3C"/>
    <a:srgbClr val="1D3A00"/>
    <a:srgbClr val="6C1A00"/>
    <a:srgbClr val="003296"/>
    <a:srgbClr val="E39A39"/>
    <a:srgbClr val="FFC901"/>
    <a:srgbClr val="FE9202"/>
    <a:srgbClr val="FEA402"/>
    <a:srgbClr val="D68B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96" y="-192"/>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53404D-BF96-4EFD-B839-C84A6F41D3E5}" type="datetimeFigureOut">
              <a:rPr lang="en-US" smtClean="0"/>
              <a:pPr/>
              <a:t>1/18/2018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893E7E-BEFF-4DE0-ADDA-F48DC47E70F3}" type="slidenum">
              <a:rPr lang="en-US" smtClean="0"/>
              <a:pPr/>
              <a:t>‹#›</a:t>
            </a:fld>
            <a:endParaRPr lang="en-US"/>
          </a:p>
        </p:txBody>
      </p:sp>
    </p:spTree>
    <p:extLst>
      <p:ext uri="{BB962C8B-B14F-4D97-AF65-F5344CB8AC3E}">
        <p14:creationId xmlns:p14="http://schemas.microsoft.com/office/powerpoint/2010/main" xmlns="" val="1898432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4893E7E-BEFF-4DE0-ADDA-F48DC47E70F3}" type="slidenum">
              <a:rPr lang="en-US" smtClean="0"/>
              <a:pPr/>
              <a:t>1</a:t>
            </a:fld>
            <a:endParaRPr lang="en-US"/>
          </a:p>
        </p:txBody>
      </p:sp>
    </p:spTree>
    <p:extLst>
      <p:ext uri="{BB962C8B-B14F-4D97-AF65-F5344CB8AC3E}">
        <p14:creationId xmlns:p14="http://schemas.microsoft.com/office/powerpoint/2010/main" xmlns="" val="27653618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1670" y="2724455"/>
            <a:ext cx="8246070" cy="1374346"/>
          </a:xfrm>
          <a:noFill/>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01670" y="4251505"/>
            <a:ext cx="8246070" cy="610820"/>
          </a:xfrm>
        </p:spPr>
        <p:txBody>
          <a:bodyPr>
            <a:normAutofit/>
          </a:bodyPr>
          <a:lstStyle>
            <a:lvl1pPr marL="0" indent="0" algn="r">
              <a:buNone/>
              <a:defRPr sz="2800" b="0" i="0">
                <a:solidFill>
                  <a:schemeClr val="accent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xmlns="" id="{DC4FC505-2EE0-49DE-813B-999F592722F0}"/>
              </a:ext>
            </a:extLst>
          </p:cNvPr>
          <p:cNvPicPr>
            <a:picLocks noChangeAspect="1" noChangeArrowheads="1"/>
          </p:cNvPicPr>
          <p:nvPr userDrawn="1"/>
        </p:nvPicPr>
        <p:blipFill>
          <a:blip r:embed="rId2">
            <a:extLst>
              <a:ext uri="{28A0092B-C50C-407E-A947-70E740481C1C}">
                <a14:useLocalDpi xmlns:a14="http://schemas.microsoft.com/office/drawing/2010/main" xmlns=""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281175"/>
            <a:ext cx="8246070" cy="610820"/>
          </a:xfrm>
        </p:spPr>
        <p:txBody>
          <a:bodyPr>
            <a:normAutofit/>
          </a:bodyPr>
          <a:lstStyle>
            <a:lvl1pPr algn="r">
              <a:defRPr sz="3600" baseline="0">
                <a:solidFill>
                  <a:schemeClr val="accent1">
                    <a:lumMod val="5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197406"/>
            <a:ext cx="8246070" cy="3664920"/>
          </a:xfrm>
        </p:spPr>
        <p:txBody>
          <a:bodyPr/>
          <a:lstStyle>
            <a:lvl1pPr algn="l">
              <a:defRPr sz="280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1425" y="281175"/>
            <a:ext cx="6108200" cy="572644"/>
          </a:xfrm>
        </p:spPr>
        <p:txBody>
          <a:bodyPr>
            <a:normAutofit/>
          </a:bodyPr>
          <a:lstStyle>
            <a:lvl1pPr algn="l">
              <a:defRPr sz="3600">
                <a:solidFill>
                  <a:schemeClr val="accent6">
                    <a:lumMod val="75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281425" y="1044701"/>
            <a:ext cx="6108200" cy="3663766"/>
          </a:xfrm>
        </p:spPr>
        <p:txBody>
          <a:bodyPr/>
          <a:lstStyle>
            <a:lvl1pPr>
              <a:defRPr sz="2800">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1670" y="281175"/>
            <a:ext cx="8093365" cy="610820"/>
          </a:xfrm>
        </p:spPr>
        <p:txBody>
          <a:bodyPr>
            <a:normAutofit/>
          </a:bodyPr>
          <a:lstStyle>
            <a:lvl1pPr algn="r">
              <a:defRPr sz="3600" baseline="0">
                <a:solidFill>
                  <a:schemeClr val="accent1">
                    <a:lumMod val="5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80" y="1641238"/>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80" y="2113635"/>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1" y="1641238"/>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1" y="2113635"/>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1/18/2018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xmlns="" id="{EB4B4EA6-3C79-49EF-B09E-F3A952073A17}"/>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packagestour.com/agra-tour-packages/" TargetMode="External"/><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2800350"/>
            <a:ext cx="5029201" cy="1336168"/>
          </a:xfrm>
        </p:spPr>
        <p:txBody>
          <a:bodyPr>
            <a:normAutofit/>
          </a:bodyPr>
          <a:lstStyle/>
          <a:p>
            <a:pPr algn="ctr"/>
            <a:r>
              <a:rPr lang="en-US" b="1" dirty="0" smtClean="0"/>
              <a:t>Most Top Places to Visit</a:t>
            </a:r>
            <a:br>
              <a:rPr lang="en-US" b="1" dirty="0" smtClean="0"/>
            </a:br>
            <a:r>
              <a:rPr lang="en-US" b="1" dirty="0" smtClean="0"/>
              <a:t>In Agra</a:t>
            </a:r>
            <a:endParaRPr lang="en-US" b="1" dirty="0"/>
          </a:p>
        </p:txBody>
      </p:sp>
    </p:spTree>
    <p:extLst>
      <p:ext uri="{BB962C8B-B14F-4D97-AF65-F5344CB8AC3E}">
        <p14:creationId xmlns:p14="http://schemas.microsoft.com/office/powerpoint/2010/main" xmlns="" val="36392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Taj</a:t>
            </a:r>
            <a:r>
              <a:rPr lang="en-US" b="1" dirty="0" smtClean="0"/>
              <a:t> </a:t>
            </a:r>
            <a:r>
              <a:rPr lang="en-US" b="1" dirty="0" err="1" smtClean="0"/>
              <a:t>Mahal</a:t>
            </a:r>
            <a:endParaRPr lang="en-US" b="1" dirty="0"/>
          </a:p>
        </p:txBody>
      </p:sp>
      <p:pic>
        <p:nvPicPr>
          <p:cNvPr id="1026" name="Picture 2" descr="C:\Users\SEO\Downloads\taj_mahal.jpg"/>
          <p:cNvPicPr>
            <a:picLocks noGrp="1" noChangeAspect="1" noChangeArrowheads="1"/>
          </p:cNvPicPr>
          <p:nvPr>
            <p:ph idx="1"/>
          </p:nvPr>
        </p:nvPicPr>
        <p:blipFill>
          <a:blip r:embed="rId2" cstate="print"/>
          <a:srcRect/>
          <a:stretch>
            <a:fillRect/>
          </a:stretch>
        </p:blipFill>
        <p:spPr bwMode="auto">
          <a:xfrm>
            <a:off x="1" y="990601"/>
            <a:ext cx="5410200" cy="4152899"/>
          </a:xfrm>
          <a:prstGeom prst="rect">
            <a:avLst/>
          </a:prstGeom>
          <a:noFill/>
        </p:spPr>
      </p:pic>
      <p:sp>
        <p:nvSpPr>
          <p:cNvPr id="5" name="Rectangle 4"/>
          <p:cNvSpPr/>
          <p:nvPr/>
        </p:nvSpPr>
        <p:spPr>
          <a:xfrm>
            <a:off x="5486400" y="1123950"/>
            <a:ext cx="3505200" cy="3416320"/>
          </a:xfrm>
          <a:prstGeom prst="rect">
            <a:avLst/>
          </a:prstGeom>
        </p:spPr>
        <p:txBody>
          <a:bodyPr wrap="square">
            <a:spAutoFit/>
          </a:bodyPr>
          <a:lstStyle/>
          <a:p>
            <a:pPr algn="just"/>
            <a:r>
              <a:rPr lang="en-US" b="1" dirty="0" smtClean="0">
                <a:solidFill>
                  <a:schemeClr val="bg1"/>
                </a:solidFill>
              </a:rPr>
              <a:t>The </a:t>
            </a:r>
            <a:r>
              <a:rPr lang="en-US" b="1" dirty="0" err="1" smtClean="0">
                <a:solidFill>
                  <a:schemeClr val="bg1"/>
                </a:solidFill>
              </a:rPr>
              <a:t>Taj</a:t>
            </a:r>
            <a:r>
              <a:rPr lang="en-US" b="1" dirty="0" smtClean="0">
                <a:solidFill>
                  <a:schemeClr val="bg1"/>
                </a:solidFill>
              </a:rPr>
              <a:t> </a:t>
            </a:r>
            <a:r>
              <a:rPr lang="en-US" b="1" dirty="0" err="1" smtClean="0">
                <a:solidFill>
                  <a:schemeClr val="bg1"/>
                </a:solidFill>
              </a:rPr>
              <a:t>Mahal</a:t>
            </a:r>
            <a:r>
              <a:rPr lang="en-US" b="1" dirty="0" smtClean="0">
                <a:solidFill>
                  <a:schemeClr val="bg1"/>
                </a:solidFill>
              </a:rPr>
              <a:t> is an ivory-white marble mausoleum on the south bank of the Yamuna river in the Indian city of Agra. The </a:t>
            </a:r>
            <a:r>
              <a:rPr lang="en-US" b="1" dirty="0" err="1" smtClean="0">
                <a:solidFill>
                  <a:schemeClr val="bg1"/>
                </a:solidFill>
              </a:rPr>
              <a:t>Taj</a:t>
            </a:r>
            <a:r>
              <a:rPr lang="en-US" b="1" dirty="0" smtClean="0">
                <a:solidFill>
                  <a:schemeClr val="bg1"/>
                </a:solidFill>
              </a:rPr>
              <a:t> </a:t>
            </a:r>
            <a:r>
              <a:rPr lang="en-US" b="1" dirty="0" err="1" smtClean="0">
                <a:solidFill>
                  <a:schemeClr val="bg1"/>
                </a:solidFill>
              </a:rPr>
              <a:t>Mahal</a:t>
            </a:r>
            <a:r>
              <a:rPr lang="en-US" b="1" dirty="0" smtClean="0">
                <a:solidFill>
                  <a:schemeClr val="bg1"/>
                </a:solidFill>
              </a:rPr>
              <a:t> has been suffering for some time. The pale marble from which it was so carefully crafted is being yellowed by air pollution. The River Yamuna which runs alongside it is dank and contaminated.</a:t>
            </a:r>
          </a:p>
          <a:p>
            <a:pPr algn="just"/>
            <a:endParaRPr lang="en-US" dirty="0">
              <a:solidFill>
                <a:schemeClr val="bg1"/>
              </a:solidFill>
            </a:endParaRPr>
          </a:p>
        </p:txBody>
      </p:sp>
    </p:spTree>
    <p:extLst>
      <p:ext uri="{BB962C8B-B14F-4D97-AF65-F5344CB8AC3E}">
        <p14:creationId xmlns:p14="http://schemas.microsoft.com/office/powerpoint/2010/main" xmlns=""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62201" y="209550"/>
            <a:ext cx="6027424" cy="572644"/>
          </a:xfrm>
        </p:spPr>
        <p:txBody>
          <a:bodyPr>
            <a:normAutofit fontScale="90000"/>
          </a:bodyPr>
          <a:lstStyle/>
          <a:p>
            <a:pPr algn="ctr"/>
            <a:r>
              <a:rPr lang="en-US" b="1" dirty="0" smtClean="0">
                <a:solidFill>
                  <a:schemeClr val="tx2"/>
                </a:solidFill>
              </a:rPr>
              <a:t>Agra Red </a:t>
            </a:r>
            <a:r>
              <a:rPr lang="en-US" b="1" dirty="0" smtClean="0">
                <a:solidFill>
                  <a:schemeClr val="tx2"/>
                </a:solidFill>
              </a:rPr>
              <a:t>Fort</a:t>
            </a:r>
            <a:endParaRPr lang="en-US" b="1" dirty="0">
              <a:solidFill>
                <a:schemeClr val="tx2"/>
              </a:solidFill>
            </a:endParaRPr>
          </a:p>
        </p:txBody>
      </p:sp>
      <p:pic>
        <p:nvPicPr>
          <p:cNvPr id="2052" name="Picture 4" descr="C:\Users\SEO\Downloads\Radfort of Agra.jpg"/>
          <p:cNvPicPr>
            <a:picLocks noGrp="1" noChangeAspect="1" noChangeArrowheads="1"/>
          </p:cNvPicPr>
          <p:nvPr>
            <p:ph idx="1"/>
          </p:nvPr>
        </p:nvPicPr>
        <p:blipFill>
          <a:blip r:embed="rId2"/>
          <a:srcRect/>
          <a:stretch>
            <a:fillRect/>
          </a:stretch>
        </p:blipFill>
        <p:spPr bwMode="auto">
          <a:xfrm>
            <a:off x="1905000" y="895350"/>
            <a:ext cx="7239000" cy="2819400"/>
          </a:xfrm>
          <a:prstGeom prst="rect">
            <a:avLst/>
          </a:prstGeom>
          <a:noFill/>
        </p:spPr>
      </p:pic>
      <p:sp>
        <p:nvSpPr>
          <p:cNvPr id="7" name="Rectangle 6"/>
          <p:cNvSpPr/>
          <p:nvPr/>
        </p:nvSpPr>
        <p:spPr>
          <a:xfrm>
            <a:off x="1905000" y="3790950"/>
            <a:ext cx="7239000" cy="1200329"/>
          </a:xfrm>
          <a:prstGeom prst="rect">
            <a:avLst/>
          </a:prstGeom>
        </p:spPr>
        <p:txBody>
          <a:bodyPr wrap="square">
            <a:spAutoFit/>
          </a:bodyPr>
          <a:lstStyle/>
          <a:p>
            <a:r>
              <a:rPr lang="en-US" b="1" dirty="0" smtClean="0">
                <a:solidFill>
                  <a:schemeClr val="accent6">
                    <a:lumMod val="75000"/>
                  </a:schemeClr>
                </a:solidFill>
              </a:rPr>
              <a:t>Agra Fort is a historical fort in the city of Agra in India. It was the main residence of the emperors of the </a:t>
            </a:r>
            <a:r>
              <a:rPr lang="en-US" b="1" dirty="0" err="1" smtClean="0">
                <a:solidFill>
                  <a:schemeClr val="accent6">
                    <a:lumMod val="75000"/>
                  </a:schemeClr>
                </a:solidFill>
              </a:rPr>
              <a:t>Mughal</a:t>
            </a:r>
            <a:r>
              <a:rPr lang="en-US" b="1" dirty="0" smtClean="0">
                <a:solidFill>
                  <a:schemeClr val="accent6">
                    <a:lumMod val="75000"/>
                  </a:schemeClr>
                </a:solidFill>
              </a:rPr>
              <a:t> Dynasty till 1638, when the capital was shifted from Agra to Delhi. It is about 2.5 km northwest of its much more famous sister monument, the </a:t>
            </a:r>
            <a:r>
              <a:rPr lang="en-US" b="1" dirty="0" err="1" smtClean="0">
                <a:solidFill>
                  <a:schemeClr val="accent6">
                    <a:lumMod val="75000"/>
                  </a:schemeClr>
                </a:solidFill>
              </a:rPr>
              <a:t>Taj</a:t>
            </a:r>
            <a:r>
              <a:rPr lang="en-US" b="1" dirty="0" smtClean="0">
                <a:solidFill>
                  <a:schemeClr val="accent6">
                    <a:lumMod val="75000"/>
                  </a:schemeClr>
                </a:solidFill>
              </a:rPr>
              <a:t> </a:t>
            </a:r>
            <a:r>
              <a:rPr lang="en-US" b="1" dirty="0" err="1" smtClean="0">
                <a:solidFill>
                  <a:schemeClr val="accent6">
                    <a:lumMod val="75000"/>
                  </a:schemeClr>
                </a:solidFill>
              </a:rPr>
              <a:t>Mahal</a:t>
            </a:r>
            <a:r>
              <a:rPr lang="en-US" b="1" dirty="0" smtClean="0">
                <a:solidFill>
                  <a:schemeClr val="accent6">
                    <a:lumMod val="75000"/>
                  </a:schemeClr>
                </a:solidFill>
              </a:rPr>
              <a:t>.</a:t>
            </a:r>
            <a:endParaRPr lang="en-US" b="1" dirty="0">
              <a:solidFill>
                <a:schemeClr val="accent6">
                  <a:lumMod val="75000"/>
                </a:schemeClr>
              </a:solidFill>
            </a:endParaRPr>
          </a:p>
        </p:txBody>
      </p:sp>
    </p:spTree>
    <p:extLst>
      <p:ext uri="{BB962C8B-B14F-4D97-AF65-F5344CB8AC3E}">
        <p14:creationId xmlns:p14="http://schemas.microsoft.com/office/powerpoint/2010/main" xmlns=""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EO\Downloads\Contact.png"/>
          <p:cNvPicPr>
            <a:picLocks noChangeAspect="1" noChangeArrowheads="1"/>
          </p:cNvPicPr>
          <p:nvPr/>
        </p:nvPicPr>
        <p:blipFill>
          <a:blip r:embed="rId2"/>
          <a:srcRect/>
          <a:stretch>
            <a:fillRect/>
          </a:stretch>
        </p:blipFill>
        <p:spPr bwMode="auto">
          <a:xfrm>
            <a:off x="0" y="1276350"/>
            <a:ext cx="9144000" cy="1371600"/>
          </a:xfrm>
          <a:prstGeom prst="rect">
            <a:avLst/>
          </a:prstGeom>
          <a:noFill/>
        </p:spPr>
      </p:pic>
      <p:sp>
        <p:nvSpPr>
          <p:cNvPr id="11" name="Content Placeholder 10"/>
          <p:cNvSpPr>
            <a:spLocks noGrp="1"/>
          </p:cNvSpPr>
          <p:nvPr>
            <p:ph sz="half" idx="2"/>
          </p:nvPr>
        </p:nvSpPr>
        <p:spPr>
          <a:xfrm>
            <a:off x="536880" y="3486149"/>
            <a:ext cx="7768920" cy="762001"/>
          </a:xfrm>
        </p:spPr>
        <p:txBody>
          <a:bodyPr>
            <a:normAutofit fontScale="25000" lnSpcReduction="20000"/>
          </a:bodyPr>
          <a:lstStyle/>
          <a:p>
            <a:pPr>
              <a:buNone/>
            </a:pPr>
            <a:r>
              <a:rPr lang="en-US" sz="11200" b="1" dirty="0" smtClean="0">
                <a:hlinkClick r:id="rId3"/>
              </a:rPr>
              <a:t>https</a:t>
            </a:r>
            <a:r>
              <a:rPr lang="en-US" sz="11200" b="1" dirty="0" smtClean="0">
                <a:hlinkClick r:id="rId3"/>
              </a:rPr>
              <a:t>://packagestour.com/agra-tour-packages</a:t>
            </a:r>
            <a:r>
              <a:rPr lang="en-US" sz="11200" b="1" dirty="0" smtClean="0">
                <a:hlinkClick r:id="rId3"/>
              </a:rPr>
              <a:t>/</a:t>
            </a:r>
            <a:endParaRPr lang="en-US" sz="11200" b="1" dirty="0" smtClean="0"/>
          </a:p>
          <a:p>
            <a:pPr>
              <a:buNone/>
            </a:pPr>
            <a:endParaRPr lang="en-US" sz="11200" b="1" dirty="0"/>
          </a:p>
        </p:txBody>
      </p:sp>
    </p:spTree>
    <p:extLst>
      <p:ext uri="{BB962C8B-B14F-4D97-AF65-F5344CB8AC3E}">
        <p14:creationId xmlns:p14="http://schemas.microsoft.com/office/powerpoint/2010/main" xmlns="" val="4170783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Words>
  <Application>Microsoft Office PowerPoint</Application>
  <PresentationFormat>On-screen Show (16:9)</PresentationFormat>
  <Paragraphs>7</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Most Top Places to Visit In Agra</vt:lpstr>
      <vt:lpstr>Taj Mahal</vt:lpstr>
      <vt:lpstr>Agra Red Fort</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2017-07-10T14:24:40Z</dcterms:created>
  <dcterms:modified xsi:type="dcterms:W3CDTF">2018-01-18T09:56:40Z</dcterms:modified>
</cp:coreProperties>
</file>